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5"/>
  </p:notesMasterIdLst>
  <p:handoutMasterIdLst>
    <p:handoutMasterId r:id="rId16"/>
  </p:handoutMasterIdLst>
  <p:sldIdLst>
    <p:sldId id="358" r:id="rId2"/>
    <p:sldId id="872" r:id="rId3"/>
    <p:sldId id="889" r:id="rId4"/>
    <p:sldId id="883" r:id="rId5"/>
    <p:sldId id="887" r:id="rId6"/>
    <p:sldId id="875" r:id="rId7"/>
    <p:sldId id="891" r:id="rId8"/>
    <p:sldId id="898" r:id="rId9"/>
    <p:sldId id="892" r:id="rId10"/>
    <p:sldId id="893" r:id="rId11"/>
    <p:sldId id="877" r:id="rId12"/>
    <p:sldId id="878" r:id="rId13"/>
    <p:sldId id="896" r:id="rId14"/>
  </p:sldIdLst>
  <p:sldSz cx="9144000" cy="6858000" type="screen4x3"/>
  <p:notesSz cx="6797675" cy="992663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AAC8"/>
    <a:srgbClr val="B4F0B4"/>
    <a:srgbClr val="96BEFF"/>
    <a:srgbClr val="C8DCFF"/>
    <a:srgbClr val="A50021"/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49" autoAdjust="0"/>
  </p:normalViewPr>
  <p:slideViewPr>
    <p:cSldViewPr>
      <p:cViewPr varScale="1">
        <p:scale>
          <a:sx n="61" d="100"/>
          <a:sy n="61" d="100"/>
        </p:scale>
        <p:origin x="-67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9" tIns="46050" rIns="92099" bIns="46050" numCol="1" anchor="t" anchorCtr="0" compatLnSpc="1">
            <a:prstTxWarp prst="textNoShape">
              <a:avLst/>
            </a:prstTxWarp>
          </a:bodyPr>
          <a:lstStyle>
            <a:lvl1pPr algn="l" defTabSz="921001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9" tIns="46050" rIns="92099" bIns="46050" numCol="1" anchor="t" anchorCtr="0" compatLnSpc="1">
            <a:prstTxWarp prst="textNoShape">
              <a:avLst/>
            </a:prstTxWarp>
          </a:bodyPr>
          <a:lstStyle>
            <a:lvl1pPr algn="r" defTabSz="921001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9" tIns="46050" rIns="92099" bIns="46050" numCol="1" anchor="b" anchorCtr="0" compatLnSpc="1">
            <a:prstTxWarp prst="textNoShape">
              <a:avLst/>
            </a:prstTxWarp>
          </a:bodyPr>
          <a:lstStyle>
            <a:lvl1pPr algn="l" defTabSz="921001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9" tIns="46050" rIns="92099" bIns="46050" numCol="1" anchor="b" anchorCtr="0" compatLnSpc="1">
            <a:prstTxWarp prst="textNoShape">
              <a:avLst/>
            </a:prstTxWarp>
          </a:bodyPr>
          <a:lstStyle>
            <a:lvl1pPr algn="r" defTabSz="921001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B879531-9A52-4B02-881C-660A5396BF6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026590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9" tIns="46050" rIns="92099" bIns="46050" numCol="1" anchor="t" anchorCtr="0" compatLnSpc="1">
            <a:prstTxWarp prst="textNoShape">
              <a:avLst/>
            </a:prstTxWarp>
          </a:bodyPr>
          <a:lstStyle>
            <a:lvl1pPr algn="l" defTabSz="921001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9" tIns="46050" rIns="92099" bIns="46050" numCol="1" anchor="t" anchorCtr="0" compatLnSpc="1">
            <a:prstTxWarp prst="textNoShape">
              <a:avLst/>
            </a:prstTxWarp>
          </a:bodyPr>
          <a:lstStyle>
            <a:lvl1pPr algn="r" defTabSz="921001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7287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9" tIns="46050" rIns="92099" bIns="46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9" tIns="46050" rIns="92099" bIns="46050" numCol="1" anchor="b" anchorCtr="0" compatLnSpc="1">
            <a:prstTxWarp prst="textNoShape">
              <a:avLst/>
            </a:prstTxWarp>
          </a:bodyPr>
          <a:lstStyle>
            <a:lvl1pPr algn="l" defTabSz="921001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9" tIns="46050" rIns="92099" bIns="46050" numCol="1" anchor="b" anchorCtr="0" compatLnSpc="1">
            <a:prstTxWarp prst="textNoShape">
              <a:avLst/>
            </a:prstTxWarp>
          </a:bodyPr>
          <a:lstStyle>
            <a:lvl1pPr algn="r" defTabSz="921001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35DA1464-8E8E-4671-85EA-9212A4D37CC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881370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>
              <a:latin typeface="Arial" pitchFamily="34" charset="0"/>
            </a:endParaRPr>
          </a:p>
        </p:txBody>
      </p:sp>
      <p:sp>
        <p:nvSpPr>
          <p:cNvPr id="2458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920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920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920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920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013D2743-4F76-40A1-A20F-D8E8C88D7B87}" type="slidenum">
              <a:rPr lang="en-US" altLang="ja-JP" b="0" smtClean="0"/>
              <a:pPr eaLnBrk="1" hangingPunct="1"/>
              <a:t>1</a:t>
            </a:fld>
            <a:endParaRPr lang="en-US" altLang="ja-JP" b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9D1203-ACB5-4EF9-A649-2C8D38293ABA}" type="slidenum">
              <a:rPr lang="es-ES_tradnl" altLang="ja-JP"/>
              <a:pPr/>
              <a:t>3</a:t>
            </a:fld>
            <a:endParaRPr lang="es-ES_tradnl" altLang="ja-JP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>
              <a:latin typeface="Arial" pitchFamily="34" charset="0"/>
            </a:endParaRPr>
          </a:p>
        </p:txBody>
      </p:sp>
      <p:sp>
        <p:nvSpPr>
          <p:cNvPr id="3072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920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920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920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920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8842077A-0D04-4FD4-A0C1-A6D84D6A84AE}" type="slidenum">
              <a:rPr lang="en-US" altLang="ja-JP" b="0" smtClean="0"/>
              <a:pPr eaLnBrk="1" hangingPunct="1"/>
              <a:t>4</a:t>
            </a:fld>
            <a:endParaRPr lang="en-US" altLang="ja-JP" b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80170A-4194-4A72-A81D-65A2AEBFFC77}" type="slidenum">
              <a:rPr lang="es-ES_tradnl" altLang="ja-JP"/>
              <a:pPr/>
              <a:t>7</a:t>
            </a:fld>
            <a:endParaRPr lang="es-ES_tradnl" altLang="ja-JP"/>
          </a:p>
        </p:txBody>
      </p:sp>
      <p:sp>
        <p:nvSpPr>
          <p:cNvPr id="256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80170A-4194-4A72-A81D-65A2AEBFFC77}" type="slidenum">
              <a:rPr lang="es-ES_tradnl" altLang="ja-JP"/>
              <a:pPr/>
              <a:t>8</a:t>
            </a:fld>
            <a:endParaRPr lang="es-ES_tradnl" altLang="ja-JP"/>
          </a:p>
        </p:txBody>
      </p:sp>
      <p:sp>
        <p:nvSpPr>
          <p:cNvPr id="256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95F839-92DA-45E1-9E25-D8F28BF2BA3A}" type="slidenum">
              <a:rPr lang="es-ES_tradnl" altLang="ja-JP"/>
              <a:pPr/>
              <a:t>9</a:t>
            </a:fld>
            <a:endParaRPr lang="es-ES_tradnl" altLang="ja-JP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F0E1C6-B60F-4F05-9EA2-4BB82BC2CE5A}" type="slidenum">
              <a:rPr lang="es-ES_tradnl" altLang="ja-JP"/>
              <a:pPr/>
              <a:t>10</a:t>
            </a:fld>
            <a:endParaRPr lang="es-ES_tradnl" altLang="ja-JP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smtClean="0">
              <a:latin typeface="Arial" pitchFamily="34" charset="0"/>
            </a:endParaRPr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920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920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920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920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65DF9772-4BCA-4B92-BF7E-CDEA8A7DCE5F}" type="slidenum">
              <a:rPr lang="ja-JP" altLang="en-US" b="0" smtClean="0"/>
              <a:pPr eaLnBrk="1" hangingPunct="1"/>
              <a:t>11</a:t>
            </a:fld>
            <a:endParaRPr lang="ja-JP" altLang="en-US" b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itchFamily="34" charset="0"/>
            </a:endParaRPr>
          </a:p>
        </p:txBody>
      </p:sp>
      <p:sp>
        <p:nvSpPr>
          <p:cNvPr id="4096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920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920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920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920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FE3157CA-8BFB-428B-B6BF-F35EA50F6936}" type="slidenum">
              <a:rPr lang="en-US" altLang="ja-JP" b="0" smtClean="0"/>
              <a:pPr eaLnBrk="1" hangingPunct="1"/>
              <a:t>12</a:t>
            </a:fld>
            <a:endParaRPr lang="en-US" altLang="ja-JP" b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4925" y="3429000"/>
            <a:ext cx="9144000" cy="3095625"/>
          </a:xfrm>
          <a:prstGeom prst="rect">
            <a:avLst/>
          </a:prstGeom>
          <a:gradFill rotWithShape="1">
            <a:gsLst>
              <a:gs pos="0">
                <a:srgbClr val="99CCFF">
                  <a:alpha val="5000"/>
                </a:srgbClr>
              </a:gs>
              <a:gs pos="50000">
                <a:srgbClr val="99CCFF">
                  <a:gamma/>
                  <a:tint val="0"/>
                  <a:invGamma/>
                  <a:alpha val="0"/>
                </a:srgbClr>
              </a:gs>
              <a:gs pos="100000">
                <a:srgbClr val="99CCFF">
                  <a:alpha val="5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en-US">
              <a:latin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2376487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9966FF">
                  <a:alpha val="4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ja-JP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rect">
            <a:avLst/>
          </a:prstGeom>
          <a:gradFill rotWithShape="1">
            <a:gsLst>
              <a:gs pos="0">
                <a:srgbClr val="9999FF">
                  <a:alpha val="29999"/>
                </a:srgbClr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ja-JP" alt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gradFill rotWithShape="1">
            <a:gsLst>
              <a:gs pos="0">
                <a:srgbClr val="9999FF">
                  <a:alpha val="29999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ja-JP" altLang="en-US"/>
          </a:p>
        </p:txBody>
      </p:sp>
      <p:pic>
        <p:nvPicPr>
          <p:cNvPr id="8" name="Picture 11" descr="hj-log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84138"/>
            <a:ext cx="8143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ロゴ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260350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50800"/>
            <a:ext cx="7493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0" y="6524625"/>
            <a:ext cx="9144000" cy="0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5148263" y="6483350"/>
            <a:ext cx="39608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200" i="1" smtClean="0">
                <a:solidFill>
                  <a:srgbClr val="6699FF"/>
                </a:solidFill>
                <a:latin typeface="Times New Roman" pitchFamily="18" charset="0"/>
              </a:rPr>
              <a:t>Institute of Advanced Energy, Kyoto University, Heliotron J</a:t>
            </a:r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34925" y="3429000"/>
            <a:ext cx="9144000" cy="0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4213" y="1246188"/>
            <a:ext cx="7772400" cy="1944687"/>
          </a:xfrm>
        </p:spPr>
        <p:txBody>
          <a:bodyPr/>
          <a:lstStyle>
            <a:lvl1pPr>
              <a:defRPr sz="40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latin typeface="HGｺﾞｼｯｸM" pitchFamily="49" charset="-128"/>
                <a:ea typeface="HGｺﾞｼｯｸM" pitchFamily="49" charset="-128"/>
              </a:defRPr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1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38DA4-0A3A-4858-A6FD-1B52C868D37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3894861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212B7-AD02-49F6-BAA7-7EADAB99FFC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1686117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43688" y="177800"/>
            <a:ext cx="2105025" cy="6059488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23850" y="177800"/>
            <a:ext cx="6167438" cy="6059488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57E0A-EA8D-4A3A-8E47-430683FEC33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5262115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16013" y="177800"/>
            <a:ext cx="6551612" cy="8636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23850" y="1268413"/>
            <a:ext cx="4135438" cy="49688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11688" y="1268413"/>
            <a:ext cx="4137025" cy="240823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11688" y="3829050"/>
            <a:ext cx="4137025" cy="240823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87992-959B-4F4E-ABD2-8F6BED5FC0A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838623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3CAE6-95EE-437B-B6B2-208FE5521BA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6487999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A4975-E3B6-4EDE-B5D5-BDE61B885D6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7796390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23850" y="1268413"/>
            <a:ext cx="4135438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11688" y="1268413"/>
            <a:ext cx="4137025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A9D77-3981-46C3-A868-607B45D87D0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8772728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6C5B8-66CD-4359-A242-15869674BE2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2580175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C251F-0865-4F88-8CE9-AFE34F34D66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6244666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CD3F1-55F7-4D5A-AF29-AD9C3B353D3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44055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88AD8-21DC-48F1-8F71-4BB9ACE4E7A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3714794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AC185-4A3A-4511-8C1E-CE267178970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6081705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6453336"/>
            <a:ext cx="9144000" cy="404664"/>
          </a:xfrm>
          <a:prstGeom prst="rect">
            <a:avLst/>
          </a:prstGeom>
          <a:gradFill rotWithShape="1">
            <a:gsLst>
              <a:gs pos="0">
                <a:srgbClr val="9999FF">
                  <a:alpha val="29999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ja-JP" altLang="en-US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ja-JP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0"/>
            <a:ext cx="655161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268413"/>
            <a:ext cx="8424863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24625"/>
            <a:ext cx="21336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24625"/>
            <a:ext cx="28956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99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24625"/>
            <a:ext cx="21336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591C4089-E111-42F8-8E30-341F7CC9D90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pic>
        <p:nvPicPr>
          <p:cNvPr id="1033" name="Picture 9" descr="hj-logo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630" y="44624"/>
            <a:ext cx="701874" cy="78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Line 12"/>
          <p:cNvSpPr>
            <a:spLocks noChangeShapeType="1"/>
          </p:cNvSpPr>
          <p:nvPr/>
        </p:nvSpPr>
        <p:spPr bwMode="auto">
          <a:xfrm>
            <a:off x="0" y="928688"/>
            <a:ext cx="9144000" cy="0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36" name="Line 13"/>
          <p:cNvSpPr>
            <a:spLocks noChangeShapeType="1"/>
          </p:cNvSpPr>
          <p:nvPr/>
        </p:nvSpPr>
        <p:spPr bwMode="auto">
          <a:xfrm>
            <a:off x="0" y="6453336"/>
            <a:ext cx="9144000" cy="0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4" name="Picture 7" descr="Logo Laboratorio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739" y="72000"/>
            <a:ext cx="1843685" cy="71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 userDrawn="1"/>
        </p:nvSpPr>
        <p:spPr>
          <a:xfrm>
            <a:off x="4712302" y="6525344"/>
            <a:ext cx="4468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b="0" dirty="0" smtClean="0"/>
              <a:t>ITPA IOS Meeting, Oct. 18-21, 2011, Kyoto University </a:t>
            </a:r>
            <a:endParaRPr kumimoji="1" lang="ja-JP" altLang="en-US" sz="14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  <p:sldLayoutId id="214748418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rgbClr val="6600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rgbClr val="6600CC"/>
          </a:solidFill>
          <a:latin typeface="HGｺﾞｼｯｸM" pitchFamily="49" charset="-128"/>
          <a:ea typeface="HGｺﾞｼｯｸM" pitchFamily="4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rgbClr val="6600CC"/>
          </a:solidFill>
          <a:latin typeface="HGｺﾞｼｯｸM" pitchFamily="49" charset="-128"/>
          <a:ea typeface="HGｺﾞｼｯｸM" pitchFamily="4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rgbClr val="6600CC"/>
          </a:solidFill>
          <a:latin typeface="HGｺﾞｼｯｸM" pitchFamily="49" charset="-128"/>
          <a:ea typeface="HGｺﾞｼｯｸM" pitchFamily="4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rgbClr val="6600CC"/>
          </a:solidFill>
          <a:latin typeface="HGｺﾞｼｯｸM" pitchFamily="49" charset="-128"/>
          <a:ea typeface="HGｺﾞｼｯｸM" pitchFamily="4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200">
          <a:solidFill>
            <a:srgbClr val="6600CC"/>
          </a:solidFill>
          <a:latin typeface="HGｺﾞｼｯｸM" pitchFamily="49" charset="-128"/>
          <a:ea typeface="HGｺﾞｼｯｸM" pitchFamily="4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200">
          <a:solidFill>
            <a:srgbClr val="6600CC"/>
          </a:solidFill>
          <a:latin typeface="HGｺﾞｼｯｸM" pitchFamily="49" charset="-128"/>
          <a:ea typeface="HGｺﾞｼｯｸM" pitchFamily="4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200">
          <a:solidFill>
            <a:srgbClr val="6600CC"/>
          </a:solidFill>
          <a:latin typeface="HGｺﾞｼｯｸM" pitchFamily="49" charset="-128"/>
          <a:ea typeface="HGｺﾞｼｯｸM" pitchFamily="4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200">
          <a:solidFill>
            <a:srgbClr val="6600CC"/>
          </a:solidFill>
          <a:latin typeface="HGｺﾞｼｯｸM" pitchFamily="49" charset="-128"/>
          <a:ea typeface="HGｺﾞｼｯｸM" pitchFamily="4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6"/>
        </a:buBlip>
        <a:defRPr kumimoji="1"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7"/>
        </a:buBlip>
        <a:defRPr kumimoji="1" sz="2800">
          <a:solidFill>
            <a:srgbClr val="000066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rgbClr val="000066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rgbClr val="000066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rgbClr val="000066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000066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000066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000066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000066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6.wmf"/><Relationship Id="rId4" Type="http://schemas.openxmlformats.org/officeDocument/2006/relationships/image" Target="../media/image27.wmf"/><Relationship Id="rId9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9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tiff"/><Relationship Id="rId4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1844824"/>
            <a:ext cx="9144000" cy="1728911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altLang="ja-JP" sz="3200" kern="0" dirty="0" smtClean="0">
                <a:ea typeface="+mj-ea"/>
                <a:cs typeface="Arial" pitchFamily="34" charset="0"/>
              </a:rPr>
              <a:t>Recent Plasma Startup Experiments</a:t>
            </a:r>
          </a:p>
          <a:p>
            <a:pPr algn="ctr">
              <a:defRPr/>
            </a:pPr>
            <a:r>
              <a:rPr lang="en-US" altLang="ja-JP" sz="3200" kern="0" dirty="0" smtClean="0">
                <a:ea typeface="+mj-ea"/>
                <a:cs typeface="Arial" pitchFamily="34" charset="0"/>
              </a:rPr>
              <a:t>in TJ-II and Heliotron J</a:t>
            </a:r>
          </a:p>
          <a:p>
            <a:pPr algn="ctr">
              <a:spcBef>
                <a:spcPts val="600"/>
              </a:spcBef>
              <a:defRPr/>
            </a:pPr>
            <a:r>
              <a:rPr lang="en-US" altLang="ja-JP" sz="3200" kern="0" dirty="0" smtClean="0">
                <a:ea typeface="+mj-ea"/>
                <a:cs typeface="Arial" pitchFamily="34" charset="0"/>
              </a:rPr>
              <a:t>IOS-2.3</a:t>
            </a:r>
            <a:endParaRPr lang="en-US" altLang="ja-JP" sz="3200" kern="0" dirty="0">
              <a:ea typeface="+mj-ea"/>
              <a:cs typeface="Arial" pitchFamily="34" charset="0"/>
            </a:endParaRPr>
          </a:p>
          <a:p>
            <a:pPr algn="ctr">
              <a:defRPr/>
            </a:pPr>
            <a:endParaRPr lang="en-US" altLang="ja-JP" sz="3200" kern="0" dirty="0">
              <a:ea typeface="+mj-ea"/>
              <a:cs typeface="Arial" pitchFamily="34" charset="0"/>
            </a:endParaRPr>
          </a:p>
        </p:txBody>
      </p:sp>
      <p:sp>
        <p:nvSpPr>
          <p:cNvPr id="3076" name="テキスト ボックス 5"/>
          <p:cNvSpPr txBox="1">
            <a:spLocks noChangeArrowheads="1"/>
          </p:cNvSpPr>
          <p:nvPr/>
        </p:nvSpPr>
        <p:spPr bwMode="auto">
          <a:xfrm>
            <a:off x="-18256" y="3958024"/>
            <a:ext cx="916225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2000" dirty="0"/>
              <a:t>K. Nagasaki </a:t>
            </a:r>
          </a:p>
          <a:p>
            <a:pPr algn="ctr" eaLnBrk="1" hangingPunct="1"/>
            <a:r>
              <a:rPr lang="en-US" altLang="ja-JP" sz="2000" dirty="0" smtClean="0"/>
              <a:t>Institute </a:t>
            </a:r>
            <a:r>
              <a:rPr lang="en-US" altLang="ja-JP" sz="2000" dirty="0"/>
              <a:t>of Advanced Energy, Kyoto </a:t>
            </a:r>
            <a:r>
              <a:rPr lang="en-US" altLang="ja-JP" sz="2000" dirty="0" smtClean="0"/>
              <a:t>University, Japan</a:t>
            </a:r>
            <a:endParaRPr lang="en-US" altLang="ja-JP" sz="2000" b="0" dirty="0"/>
          </a:p>
          <a:p>
            <a:pPr algn="ctr" eaLnBrk="1" hangingPunct="1"/>
            <a:endParaRPr lang="en-US" altLang="ja-JP" sz="2000" dirty="0" smtClean="0"/>
          </a:p>
          <a:p>
            <a:pPr algn="ctr" eaLnBrk="1" hangingPunct="1"/>
            <a:r>
              <a:rPr lang="en-US" altLang="ja-JP" sz="2000" dirty="0" smtClean="0"/>
              <a:t>E. </a:t>
            </a:r>
            <a:r>
              <a:rPr lang="en-US" altLang="ja-JP" sz="2000" dirty="0" err="1" smtClean="0"/>
              <a:t>Ascasibar</a:t>
            </a:r>
            <a:endParaRPr lang="en-US" altLang="ja-JP" sz="2000" dirty="0" smtClean="0"/>
          </a:p>
          <a:p>
            <a:pPr algn="ctr" eaLnBrk="1" hangingPunct="1"/>
            <a:r>
              <a:rPr lang="en-US" altLang="ja-JP" sz="2000" dirty="0" smtClean="0"/>
              <a:t>CIEMAT, Spain </a:t>
            </a:r>
            <a:endParaRPr lang="en-US" altLang="ja-JP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Text Box 15"/>
          <p:cNvSpPr txBox="1">
            <a:spLocks noGrp="1" noChangeArrowheads="1"/>
          </p:cNvSpPr>
          <p:nvPr>
            <p:ph type="title"/>
          </p:nvPr>
        </p:nvSpPr>
        <p:spPr>
          <a:xfrm>
            <a:off x="0" y="106760"/>
            <a:ext cx="6516216" cy="729952"/>
          </a:xfrm>
          <a:noFill/>
          <a:ln/>
        </p:spPr>
        <p:txBody>
          <a:bodyPr/>
          <a:lstStyle/>
          <a:p>
            <a:pPr marL="355600" algn="l" eaLnBrk="0" hangingPunct="0"/>
            <a:r>
              <a:rPr lang="es-ES_tradnl" altLang="ja-JP" sz="2400" b="1" dirty="0">
                <a:solidFill>
                  <a:schemeClr val="tx1"/>
                </a:solidFill>
              </a:rPr>
              <a:t>Breakdown </a:t>
            </a:r>
            <a:r>
              <a:rPr lang="es-ES_tradnl" altLang="ja-JP" sz="2400" b="1" dirty="0" smtClean="0">
                <a:solidFill>
                  <a:schemeClr val="tx1"/>
                </a:solidFill>
              </a:rPr>
              <a:t>Time Depends </a:t>
            </a:r>
            <a:r>
              <a:rPr lang="es-ES_tradnl" altLang="ja-JP" sz="2400" b="1" dirty="0">
                <a:solidFill>
                  <a:schemeClr val="tx1"/>
                </a:solidFill>
              </a:rPr>
              <a:t>on </a:t>
            </a:r>
            <a:r>
              <a:rPr lang="es-ES_tradnl" altLang="ja-JP" sz="2400" b="1" dirty="0" smtClean="0">
                <a:solidFill>
                  <a:schemeClr val="tx1"/>
                </a:solidFill>
              </a:rPr>
              <a:t>Electric Field </a:t>
            </a:r>
            <a:r>
              <a:rPr lang="es-ES_tradnl" altLang="ja-JP" sz="2400" b="1" dirty="0">
                <a:solidFill>
                  <a:schemeClr val="tx1"/>
                </a:solidFill>
              </a:rPr>
              <a:t>for </a:t>
            </a:r>
            <a:r>
              <a:rPr lang="es-ES_tradnl" altLang="ja-JP" sz="2400" b="1" dirty="0" smtClean="0">
                <a:solidFill>
                  <a:schemeClr val="tx1"/>
                </a:solidFill>
              </a:rPr>
              <a:t>Perp</a:t>
            </a:r>
            <a:r>
              <a:rPr lang="es-ES_tradnl" altLang="ja-JP" sz="2400" b="1" dirty="0">
                <a:solidFill>
                  <a:schemeClr val="tx1"/>
                </a:solidFill>
              </a:rPr>
              <a:t>. </a:t>
            </a:r>
            <a:r>
              <a:rPr lang="es-ES_tradnl" altLang="ja-JP" sz="2400" b="1" dirty="0" smtClean="0">
                <a:solidFill>
                  <a:schemeClr val="tx1"/>
                </a:solidFill>
              </a:rPr>
              <a:t>Injection</a:t>
            </a:r>
            <a:endParaRPr lang="es-ES_tradnl" altLang="ja-JP" sz="2400" b="1" dirty="0">
              <a:solidFill>
                <a:schemeClr val="tx1"/>
              </a:solidFill>
            </a:endParaRPr>
          </a:p>
        </p:txBody>
      </p:sp>
      <p:pic>
        <p:nvPicPr>
          <p:cNvPr id="92162" name="Picture 2" descr="C:\Users\Nagasaki\Desktop\tau_vs_E_O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4008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79512" y="1196752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TJ-II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22202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ig1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15819" r="20691" b="31636"/>
          <a:stretch>
            <a:fillRect/>
          </a:stretch>
        </p:blipFill>
        <p:spPr bwMode="auto">
          <a:xfrm>
            <a:off x="4608958" y="1052736"/>
            <a:ext cx="4427538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テキスト ボックス 3"/>
          <p:cNvSpPr txBox="1">
            <a:spLocks noChangeArrowheads="1"/>
          </p:cNvSpPr>
          <p:nvPr/>
        </p:nvSpPr>
        <p:spPr bwMode="auto">
          <a:xfrm>
            <a:off x="1" y="128826"/>
            <a:ext cx="64442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90588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179388" eaLnBrk="1" hangingPunct="1"/>
            <a:r>
              <a:rPr lang="en-US" altLang="ja-JP" sz="2000" dirty="0">
                <a:cs typeface="Arial" pitchFamily="34" charset="0"/>
              </a:rPr>
              <a:t>NBI Plasmas Have Been Successfully Started Up By Assist of 2.45GHz 5kW Microwaves</a:t>
            </a:r>
          </a:p>
        </p:txBody>
      </p:sp>
      <p:sp>
        <p:nvSpPr>
          <p:cNvPr id="3077" name="テキスト ボックス 7"/>
          <p:cNvSpPr txBox="1">
            <a:spLocks noChangeArrowheads="1"/>
          </p:cNvSpPr>
          <p:nvPr/>
        </p:nvSpPr>
        <p:spPr bwMode="auto">
          <a:xfrm>
            <a:off x="502594" y="1352962"/>
            <a:ext cx="42854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74625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altLang="ja-JP" sz="2000" b="0" dirty="0" smtClean="0">
                <a:latin typeface="Arial" pitchFamily="34" charset="0"/>
                <a:cs typeface="Arial" pitchFamily="34" charset="0"/>
              </a:rPr>
              <a:t>2.45 magnetron power </a:t>
            </a:r>
            <a:r>
              <a:rPr lang="en-US" altLang="ja-JP" sz="2000" b="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altLang="ja-JP" sz="2000" b="0" baseline="-25000" dirty="0" err="1" smtClean="0">
                <a:latin typeface="Arial" pitchFamily="34" charset="0"/>
                <a:cs typeface="Arial" pitchFamily="34" charset="0"/>
              </a:rPr>
              <a:t>mag</a:t>
            </a:r>
            <a:r>
              <a:rPr lang="en-US" altLang="ja-JP" sz="2000" b="0" dirty="0" smtClean="0">
                <a:latin typeface="Arial" pitchFamily="34" charset="0"/>
                <a:cs typeface="Arial" pitchFamily="34" charset="0"/>
              </a:rPr>
              <a:t>=5kW</a:t>
            </a:r>
          </a:p>
          <a:p>
            <a:pPr eaLnBrk="1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altLang="ja-JP" sz="2000" b="0" dirty="0" smtClean="0">
                <a:latin typeface="Arial" pitchFamily="34" charset="0"/>
                <a:cs typeface="Arial" pitchFamily="34" charset="0"/>
              </a:rPr>
              <a:t>No ECH is applied </a:t>
            </a:r>
            <a:endParaRPr lang="en-US" altLang="ja-JP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413" name="テキスト ボックス 1"/>
          <p:cNvSpPr txBox="1">
            <a:spLocks noChangeArrowheads="1"/>
          </p:cNvSpPr>
          <p:nvPr/>
        </p:nvSpPr>
        <p:spPr bwMode="auto">
          <a:xfrm>
            <a:off x="4343400" y="6065838"/>
            <a:ext cx="480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en-US" altLang="ja-JP"/>
              <a:t>Kobayashi, Nucl. Fusion 51 (2011) 062002</a:t>
            </a:r>
            <a:endParaRPr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9511" y="970290"/>
            <a:ext cx="1790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Heliotron J</a:t>
            </a:r>
            <a:endParaRPr kumimoji="1" lang="ja-JP" altLang="en-US" sz="2400" dirty="0"/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137449"/>
              </p:ext>
            </p:extLst>
          </p:nvPr>
        </p:nvGraphicFramePr>
        <p:xfrm>
          <a:off x="729770" y="2095500"/>
          <a:ext cx="3708400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91" name="KGPlot" r:id="rId5" imgW="3710851" imgH="1332803" progId="KGraph_Plot">
                  <p:embed/>
                </p:oleObj>
              </mc:Choice>
              <mc:Fallback>
                <p:oleObj name="KGPlot" r:id="rId5" imgW="3710851" imgH="1332803" progId="KGraph_Plot">
                  <p:embed/>
                  <p:pic>
                    <p:nvPicPr>
                      <p:cNvPr id="0" name="オブジェクト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770" y="2095500"/>
                        <a:ext cx="3708400" cy="133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2196773"/>
              </p:ext>
            </p:extLst>
          </p:nvPr>
        </p:nvGraphicFramePr>
        <p:xfrm>
          <a:off x="134458" y="3212976"/>
          <a:ext cx="4318000" cy="162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92" name="KGPlot" r:id="rId7" imgW="4320958" imgH="1624924" progId="KGraph_Plot">
                  <p:embed/>
                </p:oleObj>
              </mc:Choice>
              <mc:Fallback>
                <p:oleObj name="KGPlot" r:id="rId7" imgW="4320958" imgH="1624924" progId="KGraph_Plot">
                  <p:embed/>
                  <p:pic>
                    <p:nvPicPr>
                      <p:cNvPr id="0" name="オブジェクト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458" y="3212976"/>
                        <a:ext cx="4318000" cy="162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9082933"/>
              </p:ext>
            </p:extLst>
          </p:nvPr>
        </p:nvGraphicFramePr>
        <p:xfrm>
          <a:off x="9045" y="4551065"/>
          <a:ext cx="4470400" cy="191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93" name="KGPlot" r:id="rId9" imgW="4474626" imgH="2133093" progId="KGraph_Plot">
                  <p:embed/>
                </p:oleObj>
              </mc:Choice>
              <mc:Fallback>
                <p:oleObj name="KGPlot" r:id="rId9" imgW="4474626" imgH="2133093" progId="KGraph_Plot">
                  <p:embed/>
                  <p:pic>
                    <p:nvPicPr>
                      <p:cNvPr id="0" name="オブジェクト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5" y="4551065"/>
                        <a:ext cx="4470400" cy="191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5693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テキスト ボックス 3"/>
          <p:cNvSpPr txBox="1">
            <a:spLocks noChangeArrowheads="1"/>
          </p:cNvSpPr>
          <p:nvPr/>
        </p:nvSpPr>
        <p:spPr bwMode="auto">
          <a:xfrm>
            <a:off x="0" y="128826"/>
            <a:ext cx="65882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82663" indent="9525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84138" indent="0" eaLnBrk="1" hangingPunct="1"/>
            <a:r>
              <a:rPr lang="en-US" altLang="ja-JP" sz="2000" dirty="0">
                <a:cs typeface="Arial" pitchFamily="34" charset="0"/>
              </a:rPr>
              <a:t>Production of Low-Density Plasma and High-Energy Electrons by 2.45GHz Microwaves Is Important </a:t>
            </a:r>
          </a:p>
        </p:txBody>
      </p:sp>
      <p:grpSp>
        <p:nvGrpSpPr>
          <p:cNvPr id="18438" name="Group 4"/>
          <p:cNvGrpSpPr>
            <a:grpSpLocks/>
          </p:cNvGrpSpPr>
          <p:nvPr/>
        </p:nvGrpSpPr>
        <p:grpSpPr bwMode="auto">
          <a:xfrm>
            <a:off x="180900" y="2277467"/>
            <a:ext cx="4032002" cy="4031853"/>
            <a:chOff x="15513" y="7108"/>
            <a:chExt cx="2540" cy="2358"/>
          </a:xfrm>
        </p:grpSpPr>
        <p:pic>
          <p:nvPicPr>
            <p:cNvPr id="18440" name="Picture 5" descr="B-ECE(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3" y="7108"/>
              <a:ext cx="2540" cy="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1" name="Freeform 6" descr="右下がり対角線 (太)"/>
            <p:cNvSpPr>
              <a:spLocks/>
            </p:cNvSpPr>
            <p:nvPr/>
          </p:nvSpPr>
          <p:spPr bwMode="auto">
            <a:xfrm>
              <a:off x="16158" y="8550"/>
              <a:ext cx="799" cy="481"/>
            </a:xfrm>
            <a:custGeom>
              <a:avLst/>
              <a:gdLst>
                <a:gd name="T0" fmla="*/ 0 w 799"/>
                <a:gd name="T1" fmla="*/ 391 h 481"/>
                <a:gd name="T2" fmla="*/ 799 w 799"/>
                <a:gd name="T3" fmla="*/ 0 h 481"/>
                <a:gd name="T4" fmla="*/ 799 w 799"/>
                <a:gd name="T5" fmla="*/ 481 h 481"/>
                <a:gd name="T6" fmla="*/ 0 w 799"/>
                <a:gd name="T7" fmla="*/ 481 h 481"/>
                <a:gd name="T8" fmla="*/ 0 w 799"/>
                <a:gd name="T9" fmla="*/ 391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9"/>
                <a:gd name="T16" fmla="*/ 0 h 481"/>
                <a:gd name="T17" fmla="*/ 799 w 799"/>
                <a:gd name="T18" fmla="*/ 481 h 4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9" h="481">
                  <a:moveTo>
                    <a:pt x="0" y="391"/>
                  </a:moveTo>
                  <a:lnTo>
                    <a:pt x="799" y="0"/>
                  </a:lnTo>
                  <a:lnTo>
                    <a:pt x="799" y="481"/>
                  </a:lnTo>
                  <a:lnTo>
                    <a:pt x="0" y="481"/>
                  </a:lnTo>
                  <a:lnTo>
                    <a:pt x="0" y="391"/>
                  </a:lnTo>
                  <a:close/>
                </a:path>
              </a:pathLst>
            </a:custGeom>
            <a:pattFill prst="wdDnDiag">
              <a:fgClr>
                <a:schemeClr val="bg2">
                  <a:alpha val="50195"/>
                </a:schemeClr>
              </a:fgClr>
              <a:bgClr>
                <a:schemeClr val="bg1">
                  <a:alpha val="50195"/>
                </a:schemeClr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442" name="Text Box 7"/>
            <p:cNvSpPr txBox="1">
              <a:spLocks noChangeArrowheads="1"/>
            </p:cNvSpPr>
            <p:nvPr/>
          </p:nvSpPr>
          <p:spPr bwMode="auto">
            <a:xfrm>
              <a:off x="16657" y="8793"/>
              <a:ext cx="1109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321175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defTabSz="4321175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defTabSz="4321175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defTabSz="4321175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defTabSz="4321175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4321175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4321175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4321175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4321175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600"/>
                <a:t>No density build-up</a:t>
              </a:r>
            </a:p>
          </p:txBody>
        </p:sp>
      </p:grpSp>
      <p:sp>
        <p:nvSpPr>
          <p:cNvPr id="18439" name="テキスト ボックス 10"/>
          <p:cNvSpPr txBox="1">
            <a:spLocks noChangeArrowheads="1"/>
          </p:cNvSpPr>
          <p:nvPr/>
        </p:nvSpPr>
        <p:spPr bwMode="auto">
          <a:xfrm>
            <a:off x="0" y="1040249"/>
            <a:ext cx="8893175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41338" indent="-201613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355600" indent="-169863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ja-JP" sz="2000" b="0" dirty="0" smtClean="0"/>
              <a:t>Plasma </a:t>
            </a:r>
            <a:r>
              <a:rPr lang="en-US" altLang="ja-JP" sz="2000" b="0" dirty="0"/>
              <a:t>is successfully started up when </a:t>
            </a:r>
            <a:r>
              <a:rPr lang="en-US" altLang="ja-JP" sz="2000" b="0" dirty="0" smtClean="0"/>
              <a:t>finite density (~10</a:t>
            </a:r>
            <a:r>
              <a:rPr lang="en-US" altLang="ja-JP" sz="2000" b="0" baseline="30000" dirty="0" smtClean="0"/>
              <a:t>17</a:t>
            </a:r>
            <a:r>
              <a:rPr lang="en-US" altLang="ja-JP" sz="2000" b="0" dirty="0" smtClean="0"/>
              <a:t> m</a:t>
            </a:r>
            <a:r>
              <a:rPr lang="en-US" altLang="ja-JP" sz="2000" b="0" baseline="30000" dirty="0" smtClean="0"/>
              <a:t>-3</a:t>
            </a:r>
            <a:r>
              <a:rPr lang="en-US" altLang="ja-JP" sz="2000" b="0" dirty="0" smtClean="0"/>
              <a:t>) plasma is produced before NB injection and ECE </a:t>
            </a:r>
            <a:r>
              <a:rPr lang="en-US" altLang="ja-JP" sz="2000" b="0" dirty="0"/>
              <a:t>intensity exceeds a critical </a:t>
            </a:r>
            <a:r>
              <a:rPr lang="en-US" altLang="ja-JP" sz="2000" b="0" dirty="0" smtClean="0"/>
              <a:t>value</a:t>
            </a:r>
          </a:p>
          <a:p>
            <a:pPr marL="355600" indent="-169863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ja-JP" sz="2000" b="0" dirty="0" smtClean="0"/>
              <a:t>2.45GHz Microwaves also hasten X2 ECH breakdown</a:t>
            </a:r>
            <a:endParaRPr lang="ja-JP" altLang="en-US" sz="2000" b="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5496" y="5919663"/>
            <a:ext cx="1790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Heliotron J</a:t>
            </a:r>
            <a:endParaRPr kumimoji="1" lang="ja-JP" altLang="en-US" sz="2400" dirty="0"/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2784638"/>
              </p:ext>
            </p:extLst>
          </p:nvPr>
        </p:nvGraphicFramePr>
        <p:xfrm>
          <a:off x="3851200" y="2032000"/>
          <a:ext cx="6121400" cy="427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71" name="ｸﾞﾗﾌ" r:id="rId5" imgW="4153680" imgH="2901600" progId="Origin50.Graph">
                  <p:embed/>
                </p:oleObj>
              </mc:Choice>
              <mc:Fallback>
                <p:oleObj name="ｸﾞﾗﾌ" r:id="rId5" imgW="4153680" imgH="2901600" progId="Origin50.Grap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00" y="2032000"/>
                        <a:ext cx="6121400" cy="427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958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969963"/>
            <a:ext cx="8820150" cy="555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7" tIns="45699" rIns="91397" bIns="45699"/>
          <a:lstStyle/>
          <a:p>
            <a:pPr marL="446088" indent="-158750">
              <a:spcAft>
                <a:spcPct val="50000"/>
              </a:spcAft>
              <a:buClr>
                <a:srgbClr val="0000FF"/>
              </a:buClr>
              <a:buFontTx/>
              <a:buChar char="•"/>
              <a:tabLst>
                <a:tab pos="828675" algn="l"/>
                <a:tab pos="892175" algn="l"/>
              </a:tabLst>
            </a:pPr>
            <a:endParaRPr lang="en-US" altLang="ja-JP" sz="2000" b="0" dirty="0" smtClean="0"/>
          </a:p>
          <a:p>
            <a:pPr marL="547688" indent="-158750">
              <a:spcAft>
                <a:spcPct val="50000"/>
              </a:spcAft>
              <a:buClr>
                <a:srgbClr val="0000FF"/>
              </a:buClr>
              <a:buFontTx/>
              <a:buChar char="•"/>
              <a:tabLst>
                <a:tab pos="828675" algn="l"/>
                <a:tab pos="892175" algn="l"/>
              </a:tabLst>
            </a:pPr>
            <a:r>
              <a:rPr lang="en-US" altLang="ja-JP" sz="2000" b="0" dirty="0" smtClean="0"/>
              <a:t>The X2 breakdown is weakly dependent on N</a:t>
            </a:r>
            <a:r>
              <a:rPr lang="en-US" altLang="ja-JP" sz="2000" b="0" baseline="-25000" dirty="0" smtClean="0"/>
              <a:t>||</a:t>
            </a:r>
            <a:r>
              <a:rPr lang="en-US" altLang="ja-JP" sz="2000" b="0" dirty="0" smtClean="0"/>
              <a:t> at N</a:t>
            </a:r>
            <a:r>
              <a:rPr lang="en-US" altLang="ja-JP" sz="2000" b="0" baseline="-25000" dirty="0" smtClean="0"/>
              <a:t>||</a:t>
            </a:r>
            <a:r>
              <a:rPr lang="en-US" altLang="ja-JP" sz="2000" b="0" dirty="0" smtClean="0"/>
              <a:t>&lt;0.4 for high EC power in TJ-II and Heliotron J</a:t>
            </a:r>
            <a:endParaRPr lang="en-US" altLang="ja-JP" sz="2000" b="0" dirty="0"/>
          </a:p>
          <a:p>
            <a:pPr marL="547688" indent="-158750">
              <a:spcAft>
                <a:spcPct val="50000"/>
              </a:spcAft>
              <a:buClr>
                <a:srgbClr val="0000FF"/>
              </a:buClr>
              <a:buFontTx/>
              <a:buChar char="•"/>
              <a:tabLst>
                <a:tab pos="828675" algn="l"/>
                <a:tab pos="892175" algn="l"/>
              </a:tabLst>
            </a:pPr>
            <a:r>
              <a:rPr lang="en-US" altLang="ja-JP" sz="2000" b="0" dirty="0" smtClean="0"/>
              <a:t>The EC breakdown occurs quickly when the fundamental resonance is located inside the vacuum chamber even outside last closed flux surface</a:t>
            </a:r>
          </a:p>
          <a:p>
            <a:pPr marL="547688" indent="-158750">
              <a:spcAft>
                <a:spcPct val="50000"/>
              </a:spcAft>
              <a:buClr>
                <a:srgbClr val="0000FF"/>
              </a:buClr>
              <a:buFontTx/>
              <a:buChar char="•"/>
              <a:tabLst>
                <a:tab pos="828675" algn="l"/>
                <a:tab pos="892175" algn="l"/>
              </a:tabLst>
            </a:pPr>
            <a:r>
              <a:rPr lang="en-US" altLang="ja-JP" sz="2000" b="0" dirty="0" smtClean="0"/>
              <a:t>X2 </a:t>
            </a:r>
            <a:r>
              <a:rPr lang="en-US" altLang="ja-JP" sz="2000" b="0" dirty="0"/>
              <a:t>breakdown with perpendicular injection shows a dependence on the loop </a:t>
            </a:r>
            <a:r>
              <a:rPr lang="en-US" altLang="ja-JP" sz="2000" b="0" dirty="0" smtClean="0"/>
              <a:t>voltage in TJ-II</a:t>
            </a:r>
            <a:endParaRPr kumimoji="0" lang="en-US" altLang="ja-JP" sz="2000" b="0" dirty="0"/>
          </a:p>
          <a:p>
            <a:pPr marL="547688" indent="-158750">
              <a:spcAft>
                <a:spcPct val="50000"/>
              </a:spcAft>
              <a:buClr>
                <a:srgbClr val="0000FF"/>
              </a:buClr>
              <a:buFontTx/>
              <a:buChar char="•"/>
              <a:tabLst>
                <a:tab pos="828675" algn="l"/>
                <a:tab pos="892175" algn="l"/>
              </a:tabLst>
            </a:pPr>
            <a:r>
              <a:rPr kumimoji="0" lang="en-US" altLang="ja-JP" sz="2000" b="0" dirty="0" smtClean="0"/>
              <a:t>2.45GHz 5kW microwaves are very efficient to assist NBI startup in Heliotron J</a:t>
            </a:r>
          </a:p>
          <a:p>
            <a:pPr marL="1087438" indent="-342900">
              <a:spcAft>
                <a:spcPts val="600"/>
              </a:spcAft>
              <a:buClr>
                <a:srgbClr val="0000FF"/>
              </a:buClr>
              <a:buFont typeface="Symbol" pitchFamily="18" charset="2"/>
              <a:buChar char="-"/>
              <a:tabLst>
                <a:tab pos="828675" algn="l"/>
                <a:tab pos="892175" algn="l"/>
              </a:tabLst>
            </a:pPr>
            <a:r>
              <a:rPr kumimoji="0" lang="en-US" altLang="ja-JP" sz="2000" b="0" dirty="0" smtClean="0"/>
              <a:t>Production of low-density plasma (~10</a:t>
            </a:r>
            <a:r>
              <a:rPr kumimoji="0" lang="en-US" altLang="ja-JP" sz="2000" b="0" baseline="30000" dirty="0" smtClean="0"/>
              <a:t>17</a:t>
            </a:r>
            <a:r>
              <a:rPr kumimoji="0" lang="en-US" altLang="ja-JP" sz="2000" b="0" dirty="0" smtClean="0"/>
              <a:t>m</a:t>
            </a:r>
            <a:r>
              <a:rPr kumimoji="0" lang="en-US" altLang="ja-JP" sz="2000" b="0" baseline="30000" dirty="0" smtClean="0"/>
              <a:t>-3</a:t>
            </a:r>
            <a:r>
              <a:rPr kumimoji="0" lang="en-US" altLang="ja-JP" sz="2000" b="0" dirty="0" smtClean="0"/>
              <a:t>)</a:t>
            </a:r>
          </a:p>
          <a:p>
            <a:pPr marL="1087438" indent="-342900">
              <a:spcAft>
                <a:spcPts val="600"/>
              </a:spcAft>
              <a:buClr>
                <a:srgbClr val="0000FF"/>
              </a:buClr>
              <a:buFont typeface="Symbol" pitchFamily="18" charset="2"/>
              <a:buChar char="-"/>
              <a:tabLst>
                <a:tab pos="828675" algn="l"/>
                <a:tab pos="892175" algn="l"/>
              </a:tabLst>
            </a:pPr>
            <a:r>
              <a:rPr kumimoji="0" lang="en-US" altLang="ja-JP" sz="2000" b="0" dirty="0" smtClean="0"/>
              <a:t>Role of high-energy electrons for X2 breakdown and assist of  NB ionization</a:t>
            </a:r>
            <a:endParaRPr kumimoji="0" lang="en-US" altLang="ja-JP" sz="2000" b="0" dirty="0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188640"/>
            <a:ext cx="91440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5298" tIns="32649" rIns="65298" bIns="32649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27025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652463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979488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1306513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17637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2209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26781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1353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55600"/>
            <a:r>
              <a:rPr lang="en-US" altLang="ja-JP" sz="2800" b="1" dirty="0" smtClean="0"/>
              <a:t>Conclusion (Preliminary)</a:t>
            </a:r>
            <a:endParaRPr lang="en-US" altLang="ja-JP" sz="2800" b="1" dirty="0"/>
          </a:p>
        </p:txBody>
      </p:sp>
    </p:spTree>
    <p:extLst>
      <p:ext uri="{BB962C8B-B14F-4D97-AF65-F5344CB8AC3E}">
        <p14:creationId xmlns:p14="http://schemas.microsoft.com/office/powerpoint/2010/main" val="3141429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198984"/>
            <a:ext cx="91440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5298" tIns="32649" rIns="65298" bIns="32649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27025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652463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979488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1306513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17637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2209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26781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1353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541338"/>
            <a:r>
              <a:rPr lang="en-US" altLang="ja-JP" sz="2800" b="1" dirty="0" smtClean="0"/>
              <a:t>Outline</a:t>
            </a:r>
            <a:endParaRPr lang="en-US" altLang="ja-JP" sz="2800" b="1" dirty="0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0" y="1911645"/>
            <a:ext cx="8676456" cy="218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97" tIns="45699" rIns="91397" bIns="45699">
            <a:spAutoFit/>
          </a:bodyPr>
          <a:lstStyle>
            <a:lvl1pPr marL="514350" indent="-244475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14388" indent="-244475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58875" indent="-244475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16075" indent="-246063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73275" indent="-246063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30475" indent="-2460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87675" indent="-2460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44875" indent="-2460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902075" indent="-2460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846138" indent="-457200">
              <a:spcAft>
                <a:spcPts val="24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altLang="ja-JP" sz="2400" b="0" dirty="0" smtClean="0"/>
              <a:t>N</a:t>
            </a:r>
            <a:r>
              <a:rPr lang="en-US" altLang="ja-JP" sz="2400" b="0" baseline="-25000" dirty="0" smtClean="0"/>
              <a:t>||</a:t>
            </a:r>
            <a:r>
              <a:rPr lang="en-US" altLang="ja-JP" sz="2400" b="0" dirty="0" smtClean="0"/>
              <a:t> dependence of EC breakdown (TJ-II and Heliotron J)</a:t>
            </a:r>
          </a:p>
          <a:p>
            <a:pPr marL="846138" indent="-457200">
              <a:spcAft>
                <a:spcPts val="24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altLang="ja-JP" sz="2400" b="0" dirty="0"/>
              <a:t>X2 breakdown after application of </a:t>
            </a:r>
            <a:r>
              <a:rPr lang="en-US" altLang="ja-JP" sz="2400" b="0" dirty="0" err="1" smtClean="0"/>
              <a:t>Uloop</a:t>
            </a:r>
            <a:r>
              <a:rPr lang="en-US" altLang="ja-JP" sz="2400" b="0" dirty="0" smtClean="0"/>
              <a:t>  (TJ-II)</a:t>
            </a:r>
            <a:endParaRPr lang="en-US" altLang="ja-JP" sz="2000" b="0" dirty="0"/>
          </a:p>
          <a:p>
            <a:pPr marL="846138" indent="-457200">
              <a:spcAft>
                <a:spcPts val="24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altLang="ja-JP" sz="2400" b="0" dirty="0" smtClean="0"/>
              <a:t>NBI plasma startup assisted by 2.45GHz 5kW microwaves (Heliotron J)</a:t>
            </a:r>
            <a:endParaRPr lang="en-US" altLang="ja-JP" sz="2000" b="0" dirty="0"/>
          </a:p>
        </p:txBody>
      </p:sp>
    </p:spTree>
    <p:extLst>
      <p:ext uri="{BB962C8B-B14F-4D97-AF65-F5344CB8AC3E}">
        <p14:creationId xmlns:p14="http://schemas.microsoft.com/office/powerpoint/2010/main" val="2479551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39BF-AF2E-417F-B9D8-6451B5C2E306}" type="slidenum">
              <a:rPr lang="es-ES_tradnl" altLang="ja-JP"/>
              <a:pPr/>
              <a:t>3</a:t>
            </a:fld>
            <a:endParaRPr lang="es-ES_tradnl" altLang="ja-JP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232525" y="8096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ja-JP" altLang="ja-JP"/>
          </a:p>
        </p:txBody>
      </p:sp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869" y="3518495"/>
            <a:ext cx="4411663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990600" y="1124744"/>
            <a:ext cx="641667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  <a:buFontTx/>
              <a:buChar char="•"/>
            </a:pPr>
            <a:r>
              <a:rPr lang="es-ES_tradnl" altLang="ja-JP" sz="2000" dirty="0">
                <a:solidFill>
                  <a:schemeClr val="accent2"/>
                </a:solidFill>
              </a:rPr>
              <a:t>magnetic field: </a:t>
            </a:r>
            <a:r>
              <a:rPr lang="en-GB" sz="2000" dirty="0">
                <a:solidFill>
                  <a:schemeClr val="accent2"/>
                </a:solidFill>
              </a:rPr>
              <a:t>B </a:t>
            </a:r>
            <a:r>
              <a:rPr lang="en-GB" sz="2000" baseline="-25000" dirty="0">
                <a:solidFill>
                  <a:schemeClr val="accent2"/>
                </a:solidFill>
              </a:rPr>
              <a:t>0</a:t>
            </a:r>
            <a:r>
              <a:rPr lang="en-GB" sz="2000" dirty="0">
                <a:solidFill>
                  <a:schemeClr val="accent2"/>
                </a:solidFill>
              </a:rPr>
              <a:t> = 0.95 T</a:t>
            </a:r>
          </a:p>
          <a:p>
            <a:pPr>
              <a:spcAft>
                <a:spcPts val="1200"/>
              </a:spcAft>
              <a:buFontTx/>
              <a:buChar char="•"/>
            </a:pPr>
            <a:r>
              <a:rPr lang="en-GB" sz="2000" dirty="0" smtClean="0">
                <a:solidFill>
                  <a:schemeClr val="accent2"/>
                </a:solidFill>
              </a:rPr>
              <a:t>one </a:t>
            </a:r>
            <a:r>
              <a:rPr lang="en-GB" sz="2000" dirty="0">
                <a:solidFill>
                  <a:schemeClr val="accent2"/>
                </a:solidFill>
              </a:rPr>
              <a:t>gyrotron, 53.2 GHz, fixed power = 270 kW</a:t>
            </a:r>
          </a:p>
          <a:p>
            <a:pPr>
              <a:spcAft>
                <a:spcPts val="1200"/>
              </a:spcAft>
              <a:buFontTx/>
              <a:buChar char="•"/>
            </a:pPr>
            <a:r>
              <a:rPr lang="en-GB" sz="2000" dirty="0" smtClean="0">
                <a:solidFill>
                  <a:schemeClr val="accent2"/>
                </a:solidFill>
              </a:rPr>
              <a:t>fixed </a:t>
            </a:r>
            <a:r>
              <a:rPr lang="en-GB" sz="2000" dirty="0">
                <a:solidFill>
                  <a:schemeClr val="accent2"/>
                </a:solidFill>
              </a:rPr>
              <a:t>neutral hydrogen pressure = 2.7 x 10</a:t>
            </a:r>
            <a:r>
              <a:rPr lang="en-GB" sz="2000" baseline="30000" dirty="0">
                <a:solidFill>
                  <a:schemeClr val="accent2"/>
                </a:solidFill>
              </a:rPr>
              <a:t>-5</a:t>
            </a:r>
            <a:r>
              <a:rPr lang="en-GB" sz="2000" dirty="0">
                <a:solidFill>
                  <a:schemeClr val="accent2"/>
                </a:solidFill>
              </a:rPr>
              <a:t> mbar</a:t>
            </a:r>
          </a:p>
          <a:p>
            <a:pPr>
              <a:spcAft>
                <a:spcPts val="1200"/>
              </a:spcAft>
              <a:buFontTx/>
              <a:buChar char="•"/>
            </a:pPr>
            <a:r>
              <a:rPr lang="en-GB" sz="2000" dirty="0" smtClean="0">
                <a:solidFill>
                  <a:schemeClr val="accent2"/>
                </a:solidFill>
              </a:rPr>
              <a:t>two </a:t>
            </a:r>
            <a:r>
              <a:rPr lang="en-GB" sz="2000" dirty="0">
                <a:solidFill>
                  <a:schemeClr val="accent2"/>
                </a:solidFill>
              </a:rPr>
              <a:t>values of </a:t>
            </a:r>
            <a:r>
              <a:rPr lang="en-GB" sz="2000" dirty="0" err="1">
                <a:solidFill>
                  <a:schemeClr val="accent2"/>
                </a:solidFill>
              </a:rPr>
              <a:t>Npar</a:t>
            </a:r>
            <a:r>
              <a:rPr lang="en-GB" sz="2000" dirty="0">
                <a:solidFill>
                  <a:schemeClr val="accent2"/>
                </a:solidFill>
              </a:rPr>
              <a:t>: 0, 0.3</a:t>
            </a:r>
          </a:p>
          <a:p>
            <a:pPr>
              <a:spcAft>
                <a:spcPts val="1200"/>
              </a:spcAft>
              <a:buFontTx/>
              <a:buChar char="•"/>
            </a:pPr>
            <a:r>
              <a:rPr lang="en-GB" sz="2000" dirty="0" smtClean="0">
                <a:solidFill>
                  <a:schemeClr val="accent2"/>
                </a:solidFill>
              </a:rPr>
              <a:t>scan </a:t>
            </a:r>
            <a:r>
              <a:rPr lang="en-GB" sz="2000" dirty="0">
                <a:solidFill>
                  <a:schemeClr val="accent2"/>
                </a:solidFill>
              </a:rPr>
              <a:t>in toroidal electric field: 0 - 0.06 </a:t>
            </a:r>
            <a:r>
              <a:rPr lang="en-GB" sz="2000" dirty="0" smtClean="0">
                <a:solidFill>
                  <a:schemeClr val="accent2"/>
                </a:solidFill>
              </a:rPr>
              <a:t>V/m</a:t>
            </a:r>
            <a:endParaRPr lang="en-GB" sz="2000" dirty="0">
              <a:solidFill>
                <a:schemeClr val="accent2"/>
              </a:solidFill>
            </a:endParaRPr>
          </a:p>
        </p:txBody>
      </p:sp>
      <p:pic>
        <p:nvPicPr>
          <p:cNvPr id="93186" name="Picture 2" descr="C:\Users\Nagasaki\Desktop\TJ-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73152"/>
            <a:ext cx="44069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6444208" cy="863600"/>
          </a:xfrm>
        </p:spPr>
        <p:txBody>
          <a:bodyPr/>
          <a:lstStyle/>
          <a:p>
            <a:pPr marL="349250" algn="l" eaLnBrk="1" hangingPunct="1"/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Experimental Conditions in TJ-II</a:t>
            </a:r>
          </a:p>
        </p:txBody>
      </p:sp>
    </p:spTree>
    <p:extLst>
      <p:ext uri="{BB962C8B-B14F-4D97-AF65-F5344CB8AC3E}">
        <p14:creationId xmlns:p14="http://schemas.microsoft.com/office/powerpoint/2010/main" val="1805007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6444208" cy="863600"/>
          </a:xfrm>
        </p:spPr>
        <p:txBody>
          <a:bodyPr/>
          <a:lstStyle/>
          <a:p>
            <a:pPr marL="349250" algn="l" eaLnBrk="1" hangingPunct="1"/>
            <a:r>
              <a:rPr lang="en-US" altLang="ja-JP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Experimental Conditions in Heliotron J</a:t>
            </a:r>
          </a:p>
        </p:txBody>
      </p:sp>
      <p:pic>
        <p:nvPicPr>
          <p:cNvPr id="9219" name="Picture 3" descr="01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181100"/>
            <a:ext cx="3286125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4477747" y="1124744"/>
            <a:ext cx="4630882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b="0" dirty="0">
                <a:cs typeface="Arial" pitchFamily="34" charset="0"/>
              </a:rPr>
              <a:t>Major Radius: R=1.2 m</a:t>
            </a:r>
          </a:p>
          <a:p>
            <a:r>
              <a:rPr lang="en-US" altLang="ja-JP" b="0" dirty="0">
                <a:cs typeface="Arial" pitchFamily="34" charset="0"/>
              </a:rPr>
              <a:t>Plasma Minor Radius :  a=0.1-0.2 m</a:t>
            </a:r>
          </a:p>
          <a:p>
            <a:r>
              <a:rPr lang="en-US" altLang="ja-JP" b="0" dirty="0">
                <a:cs typeface="Arial" pitchFamily="34" charset="0"/>
              </a:rPr>
              <a:t>Magnetic Field:      B≦1.5 T</a:t>
            </a:r>
          </a:p>
          <a:p>
            <a:r>
              <a:rPr lang="en-US" altLang="ja-JP" b="0" dirty="0">
                <a:cs typeface="Arial" pitchFamily="34" charset="0"/>
              </a:rPr>
              <a:t>Vacuum iota: 0.3-0.8 with low magnetic shear</a:t>
            </a:r>
          </a:p>
          <a:p>
            <a:r>
              <a:rPr lang="en-US" altLang="ja-JP" b="0" dirty="0" smtClean="0">
                <a:cs typeface="Arial" pitchFamily="34" charset="0"/>
              </a:rPr>
              <a:t>70GHz ECH </a:t>
            </a:r>
            <a:r>
              <a:rPr lang="en-US" altLang="ja-JP" b="0" dirty="0">
                <a:cs typeface="Arial" pitchFamily="34" charset="0"/>
              </a:rPr>
              <a:t>system </a:t>
            </a:r>
            <a:endParaRPr lang="en-US" altLang="ja-JP" b="0" dirty="0" smtClean="0">
              <a:cs typeface="Arial" pitchFamily="34" charset="0"/>
            </a:endParaRPr>
          </a:p>
          <a:p>
            <a:pPr marL="355600">
              <a:spcAft>
                <a:spcPts val="0"/>
              </a:spcAft>
            </a:pPr>
            <a:r>
              <a:rPr lang="en-US" altLang="ja-JP" b="0" dirty="0" smtClean="0">
                <a:cs typeface="Arial" pitchFamily="34" charset="0"/>
              </a:rPr>
              <a:t>Max</a:t>
            </a:r>
            <a:r>
              <a:rPr lang="en-US" altLang="ja-JP" b="0" dirty="0">
                <a:cs typeface="Arial" pitchFamily="34" charset="0"/>
              </a:rPr>
              <a:t>. injection power : P</a:t>
            </a:r>
            <a:r>
              <a:rPr lang="en-US" altLang="ja-JP" b="0" baseline="-25000" dirty="0">
                <a:cs typeface="Arial" pitchFamily="34" charset="0"/>
              </a:rPr>
              <a:t>EC</a:t>
            </a:r>
            <a:r>
              <a:rPr lang="en-US" altLang="ja-JP" b="0" dirty="0">
                <a:cs typeface="Arial" pitchFamily="34" charset="0"/>
              </a:rPr>
              <a:t>=0.4 MW</a:t>
            </a:r>
          </a:p>
          <a:p>
            <a:pPr marL="355600" eaLnBrk="1" hangingPunct="1">
              <a:spcAft>
                <a:spcPts val="0"/>
              </a:spcAft>
            </a:pPr>
            <a:r>
              <a:rPr lang="en-US" altLang="ja-JP" b="0" dirty="0">
                <a:cs typeface="Arial" pitchFamily="34" charset="0"/>
              </a:rPr>
              <a:t>Focused Gaussian beam, w=30 mm  </a:t>
            </a:r>
          </a:p>
          <a:p>
            <a:pPr marL="355600" eaLnBrk="1" hangingPunct="1">
              <a:spcAft>
                <a:spcPts val="0"/>
              </a:spcAft>
            </a:pPr>
            <a:r>
              <a:rPr lang="en-US" altLang="ja-JP" b="0" dirty="0">
                <a:cs typeface="Arial" pitchFamily="34" charset="0"/>
              </a:rPr>
              <a:t>-0.05 &lt; N</a:t>
            </a:r>
            <a:r>
              <a:rPr lang="en-US" altLang="ja-JP" b="0" baseline="-25000" dirty="0">
                <a:cs typeface="Arial" pitchFamily="34" charset="0"/>
              </a:rPr>
              <a:t>|| </a:t>
            </a:r>
            <a:r>
              <a:rPr lang="en-US" altLang="ja-JP" b="0" dirty="0">
                <a:cs typeface="Arial" pitchFamily="34" charset="0"/>
              </a:rPr>
              <a:t>&lt; +0.6</a:t>
            </a:r>
          </a:p>
          <a:p>
            <a:r>
              <a:rPr lang="en-US" altLang="ja-JP" b="0" dirty="0" smtClean="0">
                <a:cs typeface="Arial" pitchFamily="34" charset="0"/>
              </a:rPr>
              <a:t>Magnetic </a:t>
            </a:r>
            <a:r>
              <a:rPr lang="en-US" altLang="ja-JP" b="0" dirty="0">
                <a:cs typeface="Arial" pitchFamily="34" charset="0"/>
              </a:rPr>
              <a:t>coil system :</a:t>
            </a:r>
          </a:p>
          <a:p>
            <a:r>
              <a:rPr lang="en-US" altLang="ja-JP" b="0" dirty="0">
                <a:cs typeface="Arial" pitchFamily="34" charset="0"/>
              </a:rPr>
              <a:t>      one l/m=1/4 continuous helical coil </a:t>
            </a:r>
          </a:p>
          <a:p>
            <a:r>
              <a:rPr lang="en-US" altLang="ja-JP" b="0" dirty="0">
                <a:cs typeface="Arial" pitchFamily="34" charset="0"/>
              </a:rPr>
              <a:t>      two sets of toroidal coils</a:t>
            </a:r>
          </a:p>
          <a:p>
            <a:r>
              <a:rPr lang="en-US" altLang="ja-JP" b="0" dirty="0">
                <a:cs typeface="Arial" pitchFamily="34" charset="0"/>
              </a:rPr>
              <a:t>      three pairs of vertical field coils</a:t>
            </a:r>
          </a:p>
        </p:txBody>
      </p:sp>
      <p:grpSp>
        <p:nvGrpSpPr>
          <p:cNvPr id="9221" name="Group 11"/>
          <p:cNvGrpSpPr>
            <a:grpSpLocks/>
          </p:cNvGrpSpPr>
          <p:nvPr/>
        </p:nvGrpSpPr>
        <p:grpSpPr bwMode="auto">
          <a:xfrm>
            <a:off x="71438" y="3786188"/>
            <a:ext cx="4487862" cy="2676525"/>
            <a:chOff x="-335" y="596"/>
            <a:chExt cx="3632" cy="2084"/>
          </a:xfrm>
        </p:grpSpPr>
        <p:pic>
          <p:nvPicPr>
            <p:cNvPr id="9223" name="Picture 12" descr="yag_model_room7_compress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" y="767"/>
              <a:ext cx="1495" cy="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Line 13"/>
            <p:cNvSpPr>
              <a:spLocks noChangeShapeType="1"/>
            </p:cNvSpPr>
            <p:nvPr/>
          </p:nvSpPr>
          <p:spPr bwMode="auto">
            <a:xfrm>
              <a:off x="677" y="853"/>
              <a:ext cx="663" cy="39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225" name="Text Box 14"/>
            <p:cNvSpPr txBox="1">
              <a:spLocks noChangeArrowheads="1"/>
            </p:cNvSpPr>
            <p:nvPr/>
          </p:nvSpPr>
          <p:spPr bwMode="auto">
            <a:xfrm>
              <a:off x="-216" y="596"/>
              <a:ext cx="135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b="0">
                  <a:latin typeface="Arial Narrow" pitchFamily="34" charset="0"/>
                </a:rPr>
                <a:t>Inner Vertical Coil</a:t>
              </a:r>
            </a:p>
          </p:txBody>
        </p:sp>
        <p:sp>
          <p:nvSpPr>
            <p:cNvPr id="9226" name="Line 15"/>
            <p:cNvSpPr>
              <a:spLocks noChangeShapeType="1"/>
            </p:cNvSpPr>
            <p:nvPr/>
          </p:nvSpPr>
          <p:spPr bwMode="auto">
            <a:xfrm flipV="1">
              <a:off x="615" y="1723"/>
              <a:ext cx="299" cy="1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227" name="Text Box 16"/>
            <p:cNvSpPr txBox="1">
              <a:spLocks noChangeArrowheads="1"/>
            </p:cNvSpPr>
            <p:nvPr/>
          </p:nvSpPr>
          <p:spPr bwMode="auto">
            <a:xfrm>
              <a:off x="-335" y="1903"/>
              <a:ext cx="127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b="0">
                  <a:latin typeface="Arial Narrow" pitchFamily="34" charset="0"/>
                </a:rPr>
                <a:t>Toroidal Coil A</a:t>
              </a:r>
            </a:p>
          </p:txBody>
        </p:sp>
        <p:sp>
          <p:nvSpPr>
            <p:cNvPr id="9228" name="Text Box 17"/>
            <p:cNvSpPr txBox="1">
              <a:spLocks noChangeArrowheads="1"/>
            </p:cNvSpPr>
            <p:nvPr/>
          </p:nvSpPr>
          <p:spPr bwMode="auto">
            <a:xfrm>
              <a:off x="1846" y="596"/>
              <a:ext cx="138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b="0">
                  <a:latin typeface="Arial Narrow" pitchFamily="34" charset="0"/>
                </a:rPr>
                <a:t>Outer Vertical Coil</a:t>
              </a:r>
            </a:p>
          </p:txBody>
        </p:sp>
        <p:sp>
          <p:nvSpPr>
            <p:cNvPr id="9229" name="Text Box 18"/>
            <p:cNvSpPr txBox="1">
              <a:spLocks noChangeArrowheads="1"/>
            </p:cNvSpPr>
            <p:nvPr/>
          </p:nvSpPr>
          <p:spPr bwMode="auto">
            <a:xfrm>
              <a:off x="1697" y="2196"/>
              <a:ext cx="113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b="0">
                  <a:latin typeface="Arial Narrow" pitchFamily="34" charset="0"/>
                </a:rPr>
                <a:t>Toroidal Coil B</a:t>
              </a:r>
            </a:p>
          </p:txBody>
        </p:sp>
        <p:sp>
          <p:nvSpPr>
            <p:cNvPr id="9230" name="Text Box 19"/>
            <p:cNvSpPr txBox="1">
              <a:spLocks noChangeArrowheads="1"/>
            </p:cNvSpPr>
            <p:nvPr/>
          </p:nvSpPr>
          <p:spPr bwMode="auto">
            <a:xfrm>
              <a:off x="1030" y="2392"/>
              <a:ext cx="91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b="0">
                  <a:latin typeface="Arial Narrow" pitchFamily="34" charset="0"/>
                </a:rPr>
                <a:t>Helical Coil</a:t>
              </a:r>
            </a:p>
          </p:txBody>
        </p:sp>
        <p:sp>
          <p:nvSpPr>
            <p:cNvPr id="9231" name="Text Box 20"/>
            <p:cNvSpPr txBox="1">
              <a:spLocks noChangeArrowheads="1"/>
            </p:cNvSpPr>
            <p:nvPr/>
          </p:nvSpPr>
          <p:spPr bwMode="auto">
            <a:xfrm>
              <a:off x="485" y="2199"/>
              <a:ext cx="66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b="0">
                  <a:latin typeface="Arial Narrow" pitchFamily="34" charset="0"/>
                </a:rPr>
                <a:t>Plasma</a:t>
              </a:r>
            </a:p>
          </p:txBody>
        </p:sp>
        <p:sp>
          <p:nvSpPr>
            <p:cNvPr id="9232" name="Line 21"/>
            <p:cNvSpPr>
              <a:spLocks noChangeShapeType="1"/>
            </p:cNvSpPr>
            <p:nvPr/>
          </p:nvSpPr>
          <p:spPr bwMode="auto">
            <a:xfrm flipH="1">
              <a:off x="2093" y="844"/>
              <a:ext cx="134" cy="11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233" name="Line 22"/>
            <p:cNvSpPr>
              <a:spLocks noChangeShapeType="1"/>
            </p:cNvSpPr>
            <p:nvPr/>
          </p:nvSpPr>
          <p:spPr bwMode="auto">
            <a:xfrm flipV="1">
              <a:off x="871" y="1562"/>
              <a:ext cx="384" cy="61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234" name="Line 23"/>
            <p:cNvSpPr>
              <a:spLocks noChangeShapeType="1"/>
            </p:cNvSpPr>
            <p:nvPr/>
          </p:nvSpPr>
          <p:spPr bwMode="auto">
            <a:xfrm flipV="1">
              <a:off x="1405" y="1640"/>
              <a:ext cx="59" cy="61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235" name="Line 24"/>
            <p:cNvSpPr>
              <a:spLocks noChangeShapeType="1"/>
            </p:cNvSpPr>
            <p:nvPr/>
          </p:nvSpPr>
          <p:spPr bwMode="auto">
            <a:xfrm flipH="1" flipV="1">
              <a:off x="1592" y="1805"/>
              <a:ext cx="189" cy="39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236" name="Text Box 25"/>
            <p:cNvSpPr txBox="1">
              <a:spLocks noChangeArrowheads="1"/>
            </p:cNvSpPr>
            <p:nvPr/>
          </p:nvSpPr>
          <p:spPr bwMode="auto">
            <a:xfrm>
              <a:off x="1923" y="1960"/>
              <a:ext cx="137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b="0">
                  <a:latin typeface="Arial Narrow" pitchFamily="34" charset="0"/>
                </a:rPr>
                <a:t>Vacuum Chamber</a:t>
              </a:r>
            </a:p>
          </p:txBody>
        </p:sp>
        <p:sp>
          <p:nvSpPr>
            <p:cNvPr id="9237" name="Line 26"/>
            <p:cNvSpPr>
              <a:spLocks noChangeShapeType="1"/>
            </p:cNvSpPr>
            <p:nvPr/>
          </p:nvSpPr>
          <p:spPr bwMode="auto">
            <a:xfrm flipH="1" flipV="1">
              <a:off x="1920" y="1589"/>
              <a:ext cx="231" cy="4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9222" name="Text Box 11"/>
          <p:cNvSpPr txBox="1">
            <a:spLocks noChangeArrowheads="1"/>
          </p:cNvSpPr>
          <p:nvPr/>
        </p:nvSpPr>
        <p:spPr bwMode="auto">
          <a:xfrm>
            <a:off x="4477747" y="4941168"/>
            <a:ext cx="4429125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386" tIns="44193" rIns="88386" bIns="44193">
            <a:spAutoFit/>
          </a:bodyPr>
          <a:lstStyle>
            <a:lvl1pPr marL="517525" indent="-176213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en-US" altLang="ja-JP" b="0" dirty="0">
                <a:cs typeface="Arial" pitchFamily="34" charset="0"/>
              </a:rPr>
              <a:t> Typical plasma parameters; </a:t>
            </a:r>
          </a:p>
          <a:p>
            <a:pPr eaLnBrk="1" hangingPunct="1">
              <a:spcAft>
                <a:spcPct val="25000"/>
              </a:spcAft>
            </a:pPr>
            <a:r>
              <a:rPr lang="en-US" altLang="ja-JP" b="0" dirty="0">
                <a:cs typeface="Arial" pitchFamily="34" charset="0"/>
              </a:rPr>
              <a:t>     n</a:t>
            </a:r>
            <a:r>
              <a:rPr lang="en-US" altLang="ja-JP" b="0" baseline="-25000" dirty="0">
                <a:cs typeface="Arial" pitchFamily="34" charset="0"/>
              </a:rPr>
              <a:t>e</a:t>
            </a:r>
            <a:r>
              <a:rPr lang="en-US" altLang="ja-JP" b="0" dirty="0">
                <a:cs typeface="Arial" pitchFamily="34" charset="0"/>
              </a:rPr>
              <a:t>=0.2-4 x 10</a:t>
            </a:r>
            <a:r>
              <a:rPr lang="en-US" altLang="ja-JP" b="0" baseline="30000" dirty="0">
                <a:cs typeface="Arial" pitchFamily="34" charset="0"/>
              </a:rPr>
              <a:t>19</a:t>
            </a:r>
            <a:r>
              <a:rPr lang="en-US" altLang="ja-JP" b="0" dirty="0">
                <a:cs typeface="Arial" pitchFamily="34" charset="0"/>
              </a:rPr>
              <a:t> m</a:t>
            </a:r>
            <a:r>
              <a:rPr lang="en-US" altLang="ja-JP" b="0" baseline="30000" dirty="0">
                <a:cs typeface="Arial" pitchFamily="34" charset="0"/>
              </a:rPr>
              <a:t>-3</a:t>
            </a:r>
            <a:endParaRPr lang="en-US" altLang="ja-JP" b="0" dirty="0">
              <a:cs typeface="Arial" pitchFamily="34" charset="0"/>
            </a:endParaRPr>
          </a:p>
          <a:p>
            <a:pPr eaLnBrk="1" hangingPunct="1">
              <a:spcAft>
                <a:spcPct val="25000"/>
              </a:spcAft>
            </a:pPr>
            <a:r>
              <a:rPr lang="en-US" altLang="ja-JP" b="0" dirty="0">
                <a:cs typeface="Arial" pitchFamily="34" charset="0"/>
              </a:rPr>
              <a:t>     </a:t>
            </a:r>
            <a:r>
              <a:rPr lang="en-US" altLang="ja-JP" b="0" dirty="0" err="1">
                <a:cs typeface="Arial" pitchFamily="34" charset="0"/>
              </a:rPr>
              <a:t>T</a:t>
            </a:r>
            <a:r>
              <a:rPr lang="en-US" altLang="ja-JP" b="0" baseline="-25000" dirty="0" err="1">
                <a:cs typeface="Arial" pitchFamily="34" charset="0"/>
              </a:rPr>
              <a:t>e</a:t>
            </a:r>
            <a:r>
              <a:rPr lang="en-US" altLang="ja-JP" b="0" dirty="0">
                <a:cs typeface="Arial" pitchFamily="34" charset="0"/>
              </a:rPr>
              <a:t>=0.3-1 keV</a:t>
            </a:r>
          </a:p>
          <a:p>
            <a:pPr eaLnBrk="1" hangingPunct="1">
              <a:spcAft>
                <a:spcPct val="25000"/>
              </a:spcAft>
            </a:pPr>
            <a:r>
              <a:rPr lang="en-US" altLang="ja-JP" b="0" dirty="0">
                <a:cs typeface="Arial" pitchFamily="34" charset="0"/>
              </a:rPr>
              <a:t>     T</a:t>
            </a:r>
            <a:r>
              <a:rPr lang="en-US" altLang="ja-JP" b="0" baseline="-25000" dirty="0">
                <a:cs typeface="Arial" pitchFamily="34" charset="0"/>
              </a:rPr>
              <a:t>i</a:t>
            </a:r>
            <a:r>
              <a:rPr lang="en-US" altLang="ja-JP" b="0" dirty="0">
                <a:cs typeface="Arial" pitchFamily="34" charset="0"/>
              </a:rPr>
              <a:t>=150-200 eV</a:t>
            </a:r>
          </a:p>
        </p:txBody>
      </p:sp>
    </p:spTree>
    <p:extLst>
      <p:ext uri="{BB962C8B-B14F-4D97-AF65-F5344CB8AC3E}">
        <p14:creationId xmlns:p14="http://schemas.microsoft.com/office/powerpoint/2010/main" val="3478348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2008"/>
            <a:ext cx="8229600" cy="764704"/>
          </a:xfrm>
        </p:spPr>
        <p:txBody>
          <a:bodyPr/>
          <a:lstStyle/>
          <a:p>
            <a:pPr marL="271463" algn="l"/>
            <a:r>
              <a:rPr lang="en-US" altLang="zh-CN" sz="2400" b="1" dirty="0">
                <a:solidFill>
                  <a:schemeClr val="tx1"/>
                </a:solidFill>
              </a:rPr>
              <a:t>N</a:t>
            </a:r>
            <a:r>
              <a:rPr lang="en-US" altLang="zh-CN" sz="2400" b="1" baseline="-25000" dirty="0">
                <a:solidFill>
                  <a:schemeClr val="tx1"/>
                </a:solidFill>
              </a:rPr>
              <a:t>||</a:t>
            </a:r>
            <a:r>
              <a:rPr lang="en-US" altLang="zh-CN" sz="2400" b="1" dirty="0">
                <a:solidFill>
                  <a:schemeClr val="tx1"/>
                </a:solidFill>
              </a:rPr>
              <a:t> Dependence 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of X2 EC Breakdown  </a:t>
            </a:r>
            <a:br>
              <a:rPr lang="en-US" altLang="zh-CN" sz="2400" b="1" dirty="0" smtClean="0">
                <a:solidFill>
                  <a:schemeClr val="tx1"/>
                </a:solidFill>
              </a:rPr>
            </a:br>
            <a:r>
              <a:rPr lang="en-US" altLang="zh-CN" sz="2400" b="1" dirty="0" smtClean="0">
                <a:solidFill>
                  <a:schemeClr val="tx1"/>
                </a:solidFill>
              </a:rPr>
              <a:t>in </a:t>
            </a:r>
            <a:r>
              <a:rPr lang="en-US" altLang="ja-JP" sz="2400" b="1" dirty="0" smtClean="0">
                <a:solidFill>
                  <a:schemeClr val="tx1"/>
                </a:solidFill>
              </a:rPr>
              <a:t>TJ-II</a:t>
            </a:r>
            <a:r>
              <a:rPr lang="ja-JP" altLang="en-US" sz="2400" b="1" dirty="0" smtClean="0">
                <a:solidFill>
                  <a:schemeClr val="tx1"/>
                </a:solidFill>
              </a:rPr>
              <a:t> </a:t>
            </a:r>
            <a:r>
              <a:rPr lang="en-US" altLang="ja-JP" sz="2400" b="1" dirty="0" smtClean="0">
                <a:solidFill>
                  <a:schemeClr val="tx1"/>
                </a:solidFill>
              </a:rPr>
              <a:t>and Heliotron J</a:t>
            </a:r>
            <a:endParaRPr lang="en-US" altLang="zh-CN" sz="2400" b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94221" name="Object 1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911255578"/>
              </p:ext>
            </p:extLst>
          </p:nvPr>
        </p:nvGraphicFramePr>
        <p:xfrm>
          <a:off x="4067944" y="2420888"/>
          <a:ext cx="5561277" cy="4113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53" name="ｸﾞﾗﾌ" r:id="rId3" imgW="4278240" imgH="3024720" progId="Origin50.Graph">
                  <p:embed/>
                </p:oleObj>
              </mc:Choice>
              <mc:Fallback>
                <p:oleObj name="ｸﾞﾗﾌ" r:id="rId3" imgW="4278240" imgH="30247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2420888"/>
                        <a:ext cx="5561277" cy="41137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内容占位符 6"/>
          <p:cNvSpPr txBox="1">
            <a:spLocks/>
          </p:cNvSpPr>
          <p:nvPr/>
        </p:nvSpPr>
        <p:spPr bwMode="auto">
          <a:xfrm>
            <a:off x="107504" y="1052736"/>
            <a:ext cx="8928992" cy="135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indent="-157163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•"/>
            </a:pPr>
            <a:r>
              <a:rPr lang="en-US" altLang="zh-CN" sz="2000" b="0" dirty="0" smtClean="0">
                <a:latin typeface="+mj-lt"/>
              </a:rPr>
              <a:t>The 2</a:t>
            </a:r>
            <a:r>
              <a:rPr lang="en-US" altLang="zh-CN" sz="2000" b="0" baseline="30000" dirty="0" smtClean="0">
                <a:latin typeface="+mj-lt"/>
              </a:rPr>
              <a:t>nd</a:t>
            </a:r>
            <a:r>
              <a:rPr lang="en-US" altLang="zh-CN" sz="2000" b="0" dirty="0" smtClean="0">
                <a:latin typeface="+mj-lt"/>
              </a:rPr>
              <a:t> harmonic ECH breakdown is weakly dependent on N</a:t>
            </a:r>
            <a:r>
              <a:rPr lang="en-US" altLang="zh-CN" sz="2000" b="0" baseline="-25000" dirty="0" smtClean="0">
                <a:latin typeface="+mj-lt"/>
              </a:rPr>
              <a:t>||</a:t>
            </a:r>
            <a:r>
              <a:rPr lang="en-US" altLang="zh-CN" sz="2000" b="0" dirty="0" smtClean="0">
                <a:latin typeface="+mj-lt"/>
              </a:rPr>
              <a:t> at N</a:t>
            </a:r>
            <a:r>
              <a:rPr lang="en-US" altLang="zh-CN" sz="2000" b="0" baseline="-25000" dirty="0"/>
              <a:t> || </a:t>
            </a:r>
            <a:r>
              <a:rPr lang="en-US" altLang="zh-CN" sz="2000" b="0" dirty="0" smtClean="0">
                <a:latin typeface="+mj-lt"/>
              </a:rPr>
              <a:t>&lt;0.4 for high EC power (&gt;190kW)</a:t>
            </a:r>
            <a:endParaRPr lang="en-US" altLang="zh-CN" sz="2000" b="0" dirty="0">
              <a:latin typeface="+mj-lt"/>
            </a:endParaRPr>
          </a:p>
          <a:p>
            <a:pPr indent="-157163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•"/>
            </a:pPr>
            <a:r>
              <a:rPr lang="en-US" altLang="zh-CN" sz="2000" b="0" dirty="0" smtClean="0">
                <a:latin typeface="+mj-lt"/>
              </a:rPr>
              <a:t>Longer delay time at N</a:t>
            </a:r>
            <a:r>
              <a:rPr lang="en-US" altLang="zh-CN" sz="2000" b="0" baseline="-25000" dirty="0"/>
              <a:t> || </a:t>
            </a:r>
            <a:r>
              <a:rPr lang="en-US" altLang="zh-CN" sz="2000" b="0" dirty="0" smtClean="0">
                <a:latin typeface="+mj-lt"/>
              </a:rPr>
              <a:t>&gt;0.4 in Heliotron </a:t>
            </a:r>
            <a:r>
              <a:rPr lang="en-US" altLang="zh-CN" sz="2000" b="0" dirty="0" smtClean="0">
                <a:latin typeface="+mj-lt"/>
              </a:rPr>
              <a:t>J may </a:t>
            </a:r>
            <a:r>
              <a:rPr lang="en-US" altLang="zh-CN" sz="2000" b="0" dirty="0" smtClean="0">
                <a:latin typeface="+mj-lt"/>
              </a:rPr>
              <a:t>be related to shift of the resonance layer from magnetic axis </a:t>
            </a:r>
            <a:endParaRPr lang="en-US" altLang="zh-CN" sz="2000" b="0" dirty="0">
              <a:latin typeface="+mj-lt"/>
            </a:endParaRPr>
          </a:p>
        </p:txBody>
      </p:sp>
      <p:pic>
        <p:nvPicPr>
          <p:cNvPr id="7" name="Picture 2" descr="C:\Users\Nagasaki\Desktop\BKD_NPAR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2802977"/>
            <a:ext cx="4186113" cy="293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600477" y="248360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TJ-II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136981" y="2411596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Heliotron J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 bwMode="auto">
          <a:xfrm>
            <a:off x="2411760" y="4437112"/>
            <a:ext cx="0" cy="6480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テキスト ボックス 5"/>
          <p:cNvSpPr txBox="1"/>
          <p:nvPr/>
        </p:nvSpPr>
        <p:spPr>
          <a:xfrm>
            <a:off x="1979712" y="4083450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20deg launch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 bwMode="auto">
          <a:xfrm>
            <a:off x="7164288" y="4149080"/>
            <a:ext cx="0" cy="6480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テキスト ボックス 12"/>
          <p:cNvSpPr txBox="1"/>
          <p:nvPr/>
        </p:nvSpPr>
        <p:spPr>
          <a:xfrm>
            <a:off x="6008915" y="377974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20deg launch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09415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6512" y="128835"/>
            <a:ext cx="6552728" cy="707877"/>
          </a:xfrm>
        </p:spPr>
        <p:txBody>
          <a:bodyPr/>
          <a:lstStyle/>
          <a:p>
            <a:pPr marL="271463" algn="l"/>
            <a:r>
              <a:rPr lang="en-US" altLang="zh-C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EC Breakdown with Fundamental Resonance in Heliotron J</a:t>
            </a:r>
          </a:p>
        </p:txBody>
      </p:sp>
      <p:graphicFrame>
        <p:nvGraphicFramePr>
          <p:cNvPr id="91148" name="Object 12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689353387"/>
              </p:ext>
            </p:extLst>
          </p:nvPr>
        </p:nvGraphicFramePr>
        <p:xfrm>
          <a:off x="3347864" y="1629618"/>
          <a:ext cx="6408712" cy="4751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69" name="ｸﾞﾗﾌ" r:id="rId3" imgW="4278240" imgH="3024720" progId="Origin50.Graph">
                  <p:embed/>
                </p:oleObj>
              </mc:Choice>
              <mc:Fallback>
                <p:oleObj name="ｸﾞﾗﾌ" r:id="rId3" imgW="4278240" imgH="30247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1629618"/>
                        <a:ext cx="6408712" cy="47517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内容占位符 6"/>
          <p:cNvSpPr txBox="1">
            <a:spLocks/>
          </p:cNvSpPr>
          <p:nvPr/>
        </p:nvSpPr>
        <p:spPr bwMode="auto">
          <a:xfrm>
            <a:off x="0" y="980728"/>
            <a:ext cx="8928992" cy="7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444500" indent="-157163">
              <a:spcBef>
                <a:spcPct val="20000"/>
              </a:spcBef>
              <a:buClr>
                <a:schemeClr val="tx1"/>
              </a:buClr>
              <a:buSzPct val="75000"/>
              <a:buFont typeface="Arial" pitchFamily="34" charset="0"/>
              <a:buChar char="•"/>
            </a:pPr>
            <a:r>
              <a:rPr lang="en-US" altLang="zh-CN" sz="2000" b="0" dirty="0" smtClean="0">
                <a:latin typeface="+mj-lt"/>
              </a:rPr>
              <a:t>The breakdown occurs quickly </a:t>
            </a:r>
            <a:r>
              <a:rPr lang="en-US" altLang="zh-CN" sz="2000" b="0" dirty="0" smtClean="0">
                <a:latin typeface="+mn-lt"/>
              </a:rPr>
              <a:t>t</a:t>
            </a:r>
            <a:r>
              <a:rPr lang="en-US" altLang="zh-CN" sz="2000" b="0" baseline="-25000" dirty="0" smtClean="0">
                <a:latin typeface="+mj-lt"/>
              </a:rPr>
              <a:t>d</a:t>
            </a:r>
            <a:r>
              <a:rPr lang="en-US" altLang="zh-CN" sz="2000" b="0" dirty="0" smtClean="0">
                <a:latin typeface="+mj-lt"/>
              </a:rPr>
              <a:t>~1msec when the fundamental resonance is located even outside the last closed flux surface </a:t>
            </a:r>
            <a:endParaRPr lang="en-US" altLang="zh-CN" sz="2000" b="0" dirty="0">
              <a:latin typeface="+mj-lt"/>
            </a:endParaRPr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838770"/>
              </p:ext>
            </p:extLst>
          </p:nvPr>
        </p:nvGraphicFramePr>
        <p:xfrm>
          <a:off x="1187624" y="4149080"/>
          <a:ext cx="2232248" cy="2092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70" name="ビットマップ イメージ" r:id="rId5" imgW="4877481" imgH="4571429" progId="PBrush">
                  <p:embed/>
                </p:oleObj>
              </mc:Choice>
              <mc:Fallback>
                <p:oleObj name="ビットマップ イメージ" r:id="rId5" imgW="4877481" imgH="4571429" progId="PBrush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4149080"/>
                        <a:ext cx="2232248" cy="20929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332450"/>
              </p:ext>
            </p:extLst>
          </p:nvPr>
        </p:nvGraphicFramePr>
        <p:xfrm>
          <a:off x="1187847" y="1840731"/>
          <a:ext cx="2232025" cy="209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71" name="ビットマップ イメージ" r:id="rId7" imgW="4877481" imgH="4571429" progId="PBrush">
                  <p:embed/>
                </p:oleObj>
              </mc:Choice>
              <mc:Fallback>
                <p:oleObj name="ビットマップ イメージ" r:id="rId7" imgW="4877481" imgH="4571429" progId="PBrush">
                  <p:embed/>
                  <p:pic>
                    <p:nvPicPr>
                      <p:cNvPr id="0" name="オブジェクト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847" y="1840731"/>
                        <a:ext cx="2232025" cy="209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395536" y="2708920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X2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5536" y="5013176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O1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24118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72703"/>
            <a:ext cx="7772400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6896" y="179917"/>
            <a:ext cx="36583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55600"/>
            <a:r>
              <a:rPr lang="es-ES_tradnl" altLang="ja-JP" sz="2800" dirty="0"/>
              <a:t>TJ-II </a:t>
            </a:r>
            <a:r>
              <a:rPr lang="es-ES_tradnl" altLang="ja-JP" sz="2800" dirty="0" smtClean="0"/>
              <a:t>Coil Currents</a:t>
            </a:r>
            <a:endParaRPr lang="es-ES_tradnl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380779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4" name="Group 1046"/>
          <p:cNvGrpSpPr>
            <a:grpSpLocks/>
          </p:cNvGrpSpPr>
          <p:nvPr/>
        </p:nvGrpSpPr>
        <p:grpSpPr bwMode="auto">
          <a:xfrm>
            <a:off x="362148" y="2170658"/>
            <a:ext cx="8242300" cy="3130550"/>
            <a:chOff x="192" y="1174"/>
            <a:chExt cx="5192" cy="1972"/>
          </a:xfrm>
        </p:grpSpPr>
        <p:grpSp>
          <p:nvGrpSpPr>
            <p:cNvPr id="23567" name="Group 1039"/>
            <p:cNvGrpSpPr>
              <a:grpSpLocks/>
            </p:cNvGrpSpPr>
            <p:nvPr/>
          </p:nvGrpSpPr>
          <p:grpSpPr bwMode="auto">
            <a:xfrm>
              <a:off x="192" y="1177"/>
              <a:ext cx="1496" cy="1969"/>
              <a:chOff x="192" y="1177"/>
              <a:chExt cx="1496" cy="1969"/>
            </a:xfrm>
          </p:grpSpPr>
          <p:pic>
            <p:nvPicPr>
              <p:cNvPr id="23558" name="Picture 10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1177"/>
                <a:ext cx="1496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3562" name="Text Box 1034"/>
              <p:cNvSpPr txBox="1">
                <a:spLocks noChangeArrowheads="1"/>
              </p:cNvSpPr>
              <p:nvPr/>
            </p:nvSpPr>
            <p:spPr bwMode="auto">
              <a:xfrm>
                <a:off x="567" y="2784"/>
                <a:ext cx="74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s-ES_tradnl" altLang="ja-JP"/>
                  <a:t>800 ms</a:t>
                </a:r>
              </a:p>
            </p:txBody>
          </p:sp>
        </p:grpSp>
        <p:grpSp>
          <p:nvGrpSpPr>
            <p:cNvPr id="23568" name="Group 1040"/>
            <p:cNvGrpSpPr>
              <a:grpSpLocks/>
            </p:cNvGrpSpPr>
            <p:nvPr/>
          </p:nvGrpSpPr>
          <p:grpSpPr bwMode="auto">
            <a:xfrm>
              <a:off x="1440" y="1174"/>
              <a:ext cx="1496" cy="1969"/>
              <a:chOff x="1440" y="1174"/>
              <a:chExt cx="1496" cy="1969"/>
            </a:xfrm>
          </p:grpSpPr>
          <p:pic>
            <p:nvPicPr>
              <p:cNvPr id="23559" name="Picture 103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1174"/>
                <a:ext cx="1496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3563" name="Text Box 1035"/>
              <p:cNvSpPr txBox="1">
                <a:spLocks noChangeArrowheads="1"/>
              </p:cNvSpPr>
              <p:nvPr/>
            </p:nvSpPr>
            <p:spPr bwMode="auto">
              <a:xfrm>
                <a:off x="1815" y="2784"/>
                <a:ext cx="74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s-ES_tradnl" altLang="ja-JP"/>
                  <a:t>850 ms</a:t>
                </a:r>
              </a:p>
            </p:txBody>
          </p:sp>
        </p:grpSp>
        <p:grpSp>
          <p:nvGrpSpPr>
            <p:cNvPr id="23572" name="Group 1044"/>
            <p:cNvGrpSpPr>
              <a:grpSpLocks/>
            </p:cNvGrpSpPr>
            <p:nvPr/>
          </p:nvGrpSpPr>
          <p:grpSpPr bwMode="auto">
            <a:xfrm>
              <a:off x="2640" y="1174"/>
              <a:ext cx="1496" cy="1969"/>
              <a:chOff x="2640" y="1174"/>
              <a:chExt cx="1496" cy="1969"/>
            </a:xfrm>
          </p:grpSpPr>
          <p:pic>
            <p:nvPicPr>
              <p:cNvPr id="23560" name="Picture 103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0" y="1174"/>
                <a:ext cx="1496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3564" name="Text Box 1036"/>
              <p:cNvSpPr txBox="1">
                <a:spLocks noChangeArrowheads="1"/>
              </p:cNvSpPr>
              <p:nvPr/>
            </p:nvSpPr>
            <p:spPr bwMode="auto">
              <a:xfrm>
                <a:off x="3055" y="2784"/>
                <a:ext cx="74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s-ES_tradnl" altLang="ja-JP"/>
                  <a:t>920 ms</a:t>
                </a:r>
              </a:p>
            </p:txBody>
          </p:sp>
        </p:grpSp>
        <p:grpSp>
          <p:nvGrpSpPr>
            <p:cNvPr id="23573" name="Group 1045"/>
            <p:cNvGrpSpPr>
              <a:grpSpLocks/>
            </p:cNvGrpSpPr>
            <p:nvPr/>
          </p:nvGrpSpPr>
          <p:grpSpPr bwMode="auto">
            <a:xfrm>
              <a:off x="3888" y="1178"/>
              <a:ext cx="1496" cy="1963"/>
              <a:chOff x="3888" y="1178"/>
              <a:chExt cx="1496" cy="1963"/>
            </a:xfrm>
          </p:grpSpPr>
          <p:pic>
            <p:nvPicPr>
              <p:cNvPr id="23561" name="Picture 103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" y="1178"/>
                <a:ext cx="1496" cy="1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3565" name="Text Box 1037"/>
              <p:cNvSpPr txBox="1">
                <a:spLocks noChangeArrowheads="1"/>
              </p:cNvSpPr>
              <p:nvPr/>
            </p:nvSpPr>
            <p:spPr bwMode="auto">
              <a:xfrm>
                <a:off x="4298" y="2784"/>
                <a:ext cx="85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s-ES_tradnl" altLang="ja-JP"/>
                  <a:t>1000 ms</a:t>
                </a:r>
              </a:p>
            </p:txBody>
          </p:sp>
        </p:grpSp>
      </p:grpSp>
      <p:sp>
        <p:nvSpPr>
          <p:cNvPr id="23566" name="Text Box 1038"/>
          <p:cNvSpPr txBox="1">
            <a:spLocks noChangeArrowheads="1"/>
          </p:cNvSpPr>
          <p:nvPr/>
        </p:nvSpPr>
        <p:spPr bwMode="auto">
          <a:xfrm>
            <a:off x="0" y="77723"/>
            <a:ext cx="67214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5600"/>
            <a:r>
              <a:rPr lang="es-ES_tradnl" altLang="ja-JP" sz="2400" dirty="0"/>
              <a:t>Confining </a:t>
            </a:r>
            <a:r>
              <a:rPr lang="es-ES_tradnl" altLang="ja-JP" sz="2400" dirty="0" smtClean="0"/>
              <a:t>Magnetic Surfaces </a:t>
            </a:r>
            <a:r>
              <a:rPr lang="es-ES_tradnl" altLang="ja-JP" sz="2400" dirty="0"/>
              <a:t>during </a:t>
            </a:r>
            <a:r>
              <a:rPr lang="es-ES_tradnl" altLang="ja-JP" sz="2400" dirty="0" smtClean="0"/>
              <a:t>The Ramp-up </a:t>
            </a:r>
            <a:r>
              <a:rPr lang="es-ES_tradnl" altLang="ja-JP" sz="2400" dirty="0"/>
              <a:t>of </a:t>
            </a:r>
            <a:r>
              <a:rPr lang="es-ES_tradnl" altLang="ja-JP" sz="2400" dirty="0" smtClean="0"/>
              <a:t>The currents</a:t>
            </a:r>
            <a:endParaRPr lang="es-ES_tradnl" altLang="ja-JP" sz="24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67544" y="1340768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TJ-II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18408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1D3F0-D609-4C54-A9FB-609AB92067B6}" type="slidenum">
              <a:rPr lang="es-ES_tradnl" altLang="ja-JP"/>
              <a:pPr/>
              <a:t>9</a:t>
            </a:fld>
            <a:endParaRPr lang="es-ES_tradnl" altLang="ja-JP"/>
          </a:p>
        </p:txBody>
      </p:sp>
      <p:sp>
        <p:nvSpPr>
          <p:cNvPr id="6149" name="Text Box 5"/>
          <p:cNvSpPr txBox="1">
            <a:spLocks noGrp="1" noChangeArrowheads="1"/>
          </p:cNvSpPr>
          <p:nvPr>
            <p:ph type="title"/>
          </p:nvPr>
        </p:nvSpPr>
        <p:spPr>
          <a:xfrm>
            <a:off x="0" y="44624"/>
            <a:ext cx="6523038" cy="801960"/>
          </a:xfrm>
          <a:noFill/>
          <a:ln/>
        </p:spPr>
        <p:txBody>
          <a:bodyPr/>
          <a:lstStyle/>
          <a:p>
            <a:pPr marL="355600" algn="l" eaLnBrk="0" hangingPunct="0"/>
            <a:r>
              <a:rPr lang="es-ES_tradnl" altLang="ja-JP" sz="2400" b="1" dirty="0">
                <a:solidFill>
                  <a:schemeClr val="tx1"/>
                </a:solidFill>
                <a:latin typeface="Geneva" pitchFamily="84" charset="0"/>
              </a:rPr>
              <a:t>Breakdown </a:t>
            </a:r>
            <a:r>
              <a:rPr lang="es-ES_tradnl" altLang="ja-JP" sz="2400" b="1" dirty="0" smtClean="0">
                <a:solidFill>
                  <a:schemeClr val="tx1"/>
                </a:solidFill>
                <a:latin typeface="Geneva" pitchFamily="84" charset="0"/>
              </a:rPr>
              <a:t>Time</a:t>
            </a:r>
            <a:r>
              <a:rPr lang="es-ES_tradnl" altLang="ja-JP" sz="2400" b="1" dirty="0">
                <a:solidFill>
                  <a:schemeClr val="tx1"/>
                </a:solidFill>
                <a:latin typeface="Geneva" pitchFamily="84" charset="0"/>
              </a:rPr>
              <a:t>, </a:t>
            </a:r>
            <a:r>
              <a:rPr lang="es-ES_tradnl" altLang="ja-JP" sz="2400" b="1" dirty="0">
                <a:solidFill>
                  <a:schemeClr val="tx1"/>
                </a:solidFill>
                <a:latin typeface="Symbol" pitchFamily="84" charset="2"/>
                <a:sym typeface="Symbol" pitchFamily="84" charset="2"/>
              </a:rPr>
              <a:t></a:t>
            </a:r>
            <a:r>
              <a:rPr lang="es-ES_tradnl" altLang="ja-JP" sz="2400" b="1" baseline="-25000" dirty="0">
                <a:solidFill>
                  <a:schemeClr val="tx1"/>
                </a:solidFill>
                <a:latin typeface="Geneva" pitchFamily="84" charset="0"/>
              </a:rPr>
              <a:t>bd</a:t>
            </a:r>
            <a:r>
              <a:rPr lang="es-ES_tradnl" altLang="ja-JP" sz="2400" b="1" dirty="0">
                <a:solidFill>
                  <a:schemeClr val="tx1"/>
                </a:solidFill>
                <a:latin typeface="Geneva" pitchFamily="84" charset="0"/>
              </a:rPr>
              <a:t>: </a:t>
            </a:r>
            <a:r>
              <a:rPr lang="es-ES_tradnl" altLang="ja-JP" sz="2400" b="1" dirty="0" smtClean="0">
                <a:solidFill>
                  <a:schemeClr val="tx1"/>
                </a:solidFill>
                <a:latin typeface="Geneva" pitchFamily="84" charset="0"/>
              </a:rPr>
              <a:t>Delay Between </a:t>
            </a:r>
            <a:r>
              <a:rPr lang="es-ES_tradnl" altLang="ja-JP" sz="2400" b="1" dirty="0">
                <a:solidFill>
                  <a:schemeClr val="tx1"/>
                </a:solidFill>
                <a:latin typeface="Geneva" pitchFamily="84" charset="0"/>
              </a:rPr>
              <a:t>ECRH and H</a:t>
            </a:r>
            <a:r>
              <a:rPr lang="es-ES_tradnl" altLang="ja-JP" sz="2400" b="1" baseline="-25000" dirty="0">
                <a:solidFill>
                  <a:schemeClr val="tx1"/>
                </a:solidFill>
                <a:latin typeface="Symbol" pitchFamily="84" charset="2"/>
                <a:sym typeface="Symbol" pitchFamily="84" charset="2"/>
              </a:rPr>
              <a:t></a:t>
            </a:r>
            <a:r>
              <a:rPr lang="es-ES_tradnl" altLang="ja-JP" sz="2400" b="1" dirty="0">
                <a:solidFill>
                  <a:schemeClr val="tx1"/>
                </a:solidFill>
                <a:latin typeface="Geneva" pitchFamily="84" charset="0"/>
              </a:rPr>
              <a:t> signal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6523038" y="3049588"/>
            <a:ext cx="5635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_tradnl" altLang="ja-JP" b="1">
                <a:solidFill>
                  <a:schemeClr val="accent2"/>
                </a:solidFill>
                <a:latin typeface="Symbol" pitchFamily="84" charset="2"/>
                <a:sym typeface="Symbol" pitchFamily="84" charset="2"/>
              </a:rPr>
              <a:t></a:t>
            </a:r>
            <a:r>
              <a:rPr lang="es-ES_tradnl" altLang="ja-JP" b="1" baseline="-25000">
                <a:solidFill>
                  <a:schemeClr val="accent2"/>
                </a:solidFill>
                <a:latin typeface="Geneva" pitchFamily="84" charset="0"/>
              </a:rPr>
              <a:t>bd</a:t>
            </a:r>
          </a:p>
        </p:txBody>
      </p:sp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20775"/>
            <a:ext cx="7772400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79512" y="1196752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TJ-II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54684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Ｈ_Ｊフォーマット2">
  <a:themeElements>
    <a:clrScheme name="Ｈ_Ｊフォーマット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3">
      <a:majorFont>
        <a:latin typeface="Arial"/>
        <a:ea typeface="HGｺﾞｼｯｸM"/>
        <a:cs typeface=""/>
      </a:majorFont>
      <a:minorFont>
        <a:latin typeface="Symbol"/>
        <a:ea typeface="MS UI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Ｈ_Ｊフォーマット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Ｈ_Ｊフォーマット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Ｈ_Ｊフォーマット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Ｈ_Ｊフォーマット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Ｈ_Ｊフォーマット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Ｈ_Ｊフォーマット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Ｈ_Ｊフォーマット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Ｈ_Ｊフォーマット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Ｈ_Ｊフォーマット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Ｈ_Ｊフォーマット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Ｈ_Ｊフォーマット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Ｈ_Ｊフォーマット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9906</TotalTime>
  <Words>545</Words>
  <Application>Microsoft Office PowerPoint</Application>
  <PresentationFormat>画面に合わせる (4:3)</PresentationFormat>
  <Paragraphs>94</Paragraphs>
  <Slides>13</Slides>
  <Notes>9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4</vt:i4>
      </vt:variant>
      <vt:variant>
        <vt:lpstr>スライド タイトル</vt:lpstr>
      </vt:variant>
      <vt:variant>
        <vt:i4>13</vt:i4>
      </vt:variant>
    </vt:vector>
  </HeadingPairs>
  <TitlesOfParts>
    <vt:vector size="18" baseType="lpstr">
      <vt:lpstr>Ｈ_Ｊフォーマット2</vt:lpstr>
      <vt:lpstr>Originグラフ</vt:lpstr>
      <vt:lpstr>ビットマップ イメージ</vt:lpstr>
      <vt:lpstr>KGPlot</vt:lpstr>
      <vt:lpstr>ｸﾞﾗﾌ</vt:lpstr>
      <vt:lpstr>PowerPoint プレゼンテーション</vt:lpstr>
      <vt:lpstr>PowerPoint プレゼンテーション</vt:lpstr>
      <vt:lpstr>Experimental Conditions in TJ-II</vt:lpstr>
      <vt:lpstr>Experimental Conditions in Heliotron J</vt:lpstr>
      <vt:lpstr>N|| Dependence of X2 EC Breakdown   in TJ-II and Heliotron J</vt:lpstr>
      <vt:lpstr>EC Breakdown with Fundamental Resonance in Heliotron J</vt:lpstr>
      <vt:lpstr>PowerPoint プレゼンテーション</vt:lpstr>
      <vt:lpstr>PowerPoint プレゼンテーション</vt:lpstr>
      <vt:lpstr>Breakdown Time, bd: Delay Between ECRH and H signal</vt:lpstr>
      <vt:lpstr>Breakdown Time Depends on Electric Field for Perp. Injection</vt:lpstr>
      <vt:lpstr>PowerPoint プレゼンテーション</vt:lpstr>
      <vt:lpstr>PowerPoint プレゼンテーション</vt:lpstr>
      <vt:lpstr>PowerPoint プレゼンテーション</vt:lpstr>
    </vt:vector>
  </TitlesOfParts>
  <Company>水内研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ヘリオトロンJ装置における加熱装置と計測装置</dc:title>
  <dc:creator>Nagasaki</dc:creator>
  <cp:lastModifiedBy>Nagasaki</cp:lastModifiedBy>
  <cp:revision>163</cp:revision>
  <cp:lastPrinted>2011-10-18T00:34:42Z</cp:lastPrinted>
  <dcterms:created xsi:type="dcterms:W3CDTF">2006-06-19T02:29:48Z</dcterms:created>
  <dcterms:modified xsi:type="dcterms:W3CDTF">2011-10-18T00:34:44Z</dcterms:modified>
</cp:coreProperties>
</file>