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8" r:id="rId2"/>
    <p:sldMasterId id="2147483772" r:id="rId3"/>
    <p:sldMasterId id="2147483786" r:id="rId4"/>
  </p:sldMasterIdLst>
  <p:notesMasterIdLst>
    <p:notesMasterId r:id="rId36"/>
  </p:notesMasterIdLst>
  <p:sldIdLst>
    <p:sldId id="1259" r:id="rId5"/>
    <p:sldId id="1639" r:id="rId6"/>
    <p:sldId id="1645" r:id="rId7"/>
    <p:sldId id="1648" r:id="rId8"/>
    <p:sldId id="1682" r:id="rId9"/>
    <p:sldId id="1649" r:id="rId10"/>
    <p:sldId id="1666" r:id="rId11"/>
    <p:sldId id="1655" r:id="rId12"/>
    <p:sldId id="1650" r:id="rId13"/>
    <p:sldId id="1651" r:id="rId14"/>
    <p:sldId id="1653" r:id="rId15"/>
    <p:sldId id="1654" r:id="rId16"/>
    <p:sldId id="1659" r:id="rId17"/>
    <p:sldId id="1683" r:id="rId18"/>
    <p:sldId id="1665" r:id="rId19"/>
    <p:sldId id="1660" r:id="rId20"/>
    <p:sldId id="1674" r:id="rId21"/>
    <p:sldId id="1661" r:id="rId22"/>
    <p:sldId id="1676" r:id="rId23"/>
    <p:sldId id="1675" r:id="rId24"/>
    <p:sldId id="1662" r:id="rId25"/>
    <p:sldId id="1663" r:id="rId26"/>
    <p:sldId id="1668" r:id="rId27"/>
    <p:sldId id="1684" r:id="rId28"/>
    <p:sldId id="1677" r:id="rId29"/>
    <p:sldId id="1681" r:id="rId30"/>
    <p:sldId id="1680" r:id="rId31"/>
    <p:sldId id="1678" r:id="rId32"/>
    <p:sldId id="1679" r:id="rId33"/>
    <p:sldId id="1664" r:id="rId34"/>
    <p:sldId id="1669" r:id="rId35"/>
  </p:sldIdLst>
  <p:sldSz cx="9144000" cy="6858000" type="screen4x3"/>
  <p:notesSz cx="6718300" cy="9855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800" b="1" kern="1200">
        <a:solidFill>
          <a:srgbClr val="FF0000"/>
        </a:solidFill>
        <a:latin typeface="Arial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800" b="1" kern="1200">
        <a:solidFill>
          <a:srgbClr val="FF0000"/>
        </a:solidFill>
        <a:latin typeface="Arial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800" b="1" kern="1200">
        <a:solidFill>
          <a:srgbClr val="FF0000"/>
        </a:solidFill>
        <a:latin typeface="Arial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800" b="1" kern="1200">
        <a:solidFill>
          <a:srgbClr val="FF0000"/>
        </a:solidFill>
        <a:latin typeface="Arial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800" b="1" kern="1200">
        <a:solidFill>
          <a:srgbClr val="FF0000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kumimoji="1" sz="2800" b="1" kern="1200">
        <a:solidFill>
          <a:srgbClr val="FF0000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kumimoji="1" sz="2800" b="1" kern="1200">
        <a:solidFill>
          <a:srgbClr val="FF0000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kumimoji="1" sz="2800" b="1" kern="1200">
        <a:solidFill>
          <a:srgbClr val="FF0000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kumimoji="1" sz="2800" b="1" kern="1200">
        <a:solidFill>
          <a:srgbClr val="FF0000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990000"/>
    <a:srgbClr val="CC0066"/>
    <a:srgbClr val="CC0000"/>
    <a:srgbClr val="663300"/>
    <a:srgbClr val="FF66FF"/>
    <a:srgbClr val="008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6560" autoAdjust="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1BEADB-BD7F-40E7-8853-90F807B3BFFF}" type="datetimeFigureOut">
              <a:rPr lang="ko-KR" altLang="en-US"/>
              <a:pPr>
                <a:defRPr/>
              </a:pPr>
              <a:t>2011-10-18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8188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D17581-9BE1-451D-9459-FCF80D97901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84078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1264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FAE7E-0C7B-4DE8-913E-9F880367325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4"/>
          <p:cNvSpPr/>
          <p:nvPr userDrawn="1"/>
        </p:nvSpPr>
        <p:spPr>
          <a:xfrm>
            <a:off x="304800" y="785813"/>
            <a:ext cx="8532813" cy="585787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/>
          </a:p>
        </p:txBody>
      </p:sp>
      <p:grpSp>
        <p:nvGrpSpPr>
          <p:cNvPr id="3" name="모서리가 둥근 직사각형 9"/>
          <p:cNvGrpSpPr>
            <a:grpSpLocks/>
          </p:cNvGrpSpPr>
          <p:nvPr userDrawn="1"/>
        </p:nvGrpSpPr>
        <p:grpSpPr bwMode="auto">
          <a:xfrm>
            <a:off x="414338" y="920750"/>
            <a:ext cx="8315325" cy="5516563"/>
            <a:chOff x="261" y="580"/>
            <a:chExt cx="5238" cy="3475"/>
          </a:xfrm>
        </p:grpSpPr>
        <p:pic>
          <p:nvPicPr>
            <p:cNvPr id="4" name="모서리가 둥근 직사각형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" y="580"/>
              <a:ext cx="5238" cy="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10" y="631"/>
              <a:ext cx="5140" cy="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>
                <a:defRPr/>
              </a:pPr>
              <a:endParaRPr kumimoji="0" lang="en-US" altLang="ko-KR" sz="18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6" name="직사각형 8"/>
          <p:cNvSpPr/>
          <p:nvPr userDrawn="1"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/>
          </a:p>
        </p:txBody>
      </p:sp>
      <p:pic>
        <p:nvPicPr>
          <p:cNvPr id="7" name="Picture 20" descr="kstar_soft_lo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6572250"/>
            <a:ext cx="1149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CCCCFF"/>
          </a:solidFill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69DE7305-A4A5-4A70-B088-5A603BA816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53450" y="6602413"/>
            <a:ext cx="590550" cy="255587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D91960A6-AD0C-48B1-ADF4-FF0F891544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058E98-1B1D-46AC-B8AB-5503065067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08F765-BC5F-4AFC-A395-CD54B8236A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DC5C1D-91E6-44BE-A7C8-9F2868CFB8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BAEC43-D7C0-4707-997E-4D14E51528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8CFBC5-E2A7-4070-939A-058BCC3526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BF41E9-2CE4-4E64-A9F7-A468F8199C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0386F1-4DEC-4CE1-9E69-BA5EBDA728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C4D470-5559-40AA-BB71-CFF3DBF07F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322A46-5FC2-468A-AB0D-0E0536128E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688A323B-5EF9-4E0B-9552-D64C8C16D1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C5D5B0-7DFD-40D7-AFEF-502AB573A4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C43953-A1CC-446F-A628-15765781A3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EE32CE-1A89-430D-832C-91BE02EC33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BEC36C-F615-42E3-8F2D-945F54E4B9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FDC83-CFFF-4F6C-85B2-5F41315354E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B04C54-02D0-4AD3-A895-6CF65FCC72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AAEEB8-3736-4ADE-83D5-FBBC23C435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5D89C7-1601-4FA0-A649-015F36D8865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A41C9DF2-D1CC-433B-8871-EF4C78BE1F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243888" y="77788"/>
            <a:ext cx="585787" cy="1825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975200-3FB8-4C16-8522-465186377D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43888" y="77788"/>
            <a:ext cx="585787" cy="1825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1D75E9-F53B-4A42-962C-8C07643C30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3261" y="131239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3261" y="131239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281BD1-CB3C-4E82-904C-7718C77E0B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A8CEC88-C4F6-4E89-8126-87A8D9BAFA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70F828-1E7F-406B-992D-D8847609A6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4BD4FA-98E3-45BA-8DBD-8B393E1EE1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1CDC6068-8225-40CF-8D88-AC6FB821D12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341D05-6AED-469E-925B-4233F6A7FD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CDD2F5-3D95-4B87-8082-E5280D5BFD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118D6F-96B9-4B49-9819-A7C4124E2B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2"/>
          </p:nvPr>
        </p:nvSpPr>
        <p:spPr>
          <a:xfrm>
            <a:off x="500034" y="928670"/>
            <a:ext cx="8215312" cy="5429288"/>
          </a:xfrm>
          <a:prstGeom prst="roundRect">
            <a:avLst>
              <a:gd name="adj" fmla="val 6760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8"/>
          <p:cNvSpPr>
            <a:spLocks noGrp="1"/>
          </p:cNvSpPr>
          <p:nvPr>
            <p:ph type="sldNum" sz="quarter" idx="13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F84ACE-E814-4986-A9C4-E0E07CAF23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4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C59BB8-45AA-45D1-BABE-E90A757DF8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2370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/>
          </a:p>
        </p:txBody>
      </p:sp>
      <p:grpSp>
        <p:nvGrpSpPr>
          <p:cNvPr id="6" name="Oval 8"/>
          <p:cNvGrpSpPr>
            <a:grpSpLocks/>
          </p:cNvGrpSpPr>
          <p:nvPr/>
        </p:nvGrpSpPr>
        <p:grpSpPr bwMode="auto">
          <a:xfrm>
            <a:off x="7693025" y="1292225"/>
            <a:ext cx="1000125" cy="1000125"/>
            <a:chOff x="4846" y="814"/>
            <a:chExt cx="630" cy="630"/>
          </a:xfrm>
        </p:grpSpPr>
        <p:pic>
          <p:nvPicPr>
            <p:cNvPr id="7" name="Oval 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846" y="814"/>
              <a:ext cx="63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941" y="909"/>
              <a:ext cx="44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kumimoji="0" lang="en-US" altLang="ko-KR" sz="18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9" name="Oval 9"/>
          <p:cNvGrpSpPr>
            <a:grpSpLocks/>
          </p:cNvGrpSpPr>
          <p:nvPr/>
        </p:nvGrpSpPr>
        <p:grpSpPr bwMode="auto">
          <a:xfrm>
            <a:off x="7010400" y="1925638"/>
            <a:ext cx="523875" cy="525462"/>
            <a:chOff x="4416" y="1213"/>
            <a:chExt cx="330" cy="331"/>
          </a:xfrm>
        </p:grpSpPr>
        <p:pic>
          <p:nvPicPr>
            <p:cNvPr id="10" name="Oval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416" y="1213"/>
              <a:ext cx="33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465" y="1263"/>
              <a:ext cx="22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kumimoji="0" lang="en-US" altLang="ko-KR" sz="18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Oval 10"/>
          <p:cNvGrpSpPr>
            <a:grpSpLocks/>
          </p:cNvGrpSpPr>
          <p:nvPr/>
        </p:nvGrpSpPr>
        <p:grpSpPr bwMode="auto">
          <a:xfrm>
            <a:off x="682625" y="4108450"/>
            <a:ext cx="1225550" cy="1231900"/>
            <a:chOff x="430" y="2588"/>
            <a:chExt cx="772" cy="776"/>
          </a:xfrm>
        </p:grpSpPr>
        <p:pic>
          <p:nvPicPr>
            <p:cNvPr id="13" name="Oval 1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30" y="2588"/>
              <a:ext cx="772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44" y="2704"/>
              <a:ext cx="542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kumimoji="0" lang="en-US" altLang="ko-KR" sz="18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19160B-9FB4-4B7A-BE5D-7194C287F3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844C-E5A2-4229-879D-D86BEC11F23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C37F-6AE1-4E54-BAA3-8FFCC8D89C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F172-4B46-43AB-8D68-28C029C0F6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2D90-A916-40D6-81F9-A4C6986810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183C-6FEB-4751-8F1C-87E7EA296E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3056-A68D-47A0-B076-16D0E5ADB1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25528F6E-CF82-442C-A93B-4097151B5F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/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 dirty="0">
              <a:solidFill>
                <a:schemeClr val="bg1"/>
              </a:solidFill>
            </a:endParaRPr>
          </a:p>
        </p:txBody>
      </p:sp>
      <p:sp>
        <p:nvSpPr>
          <p:cNvPr id="3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107950" y="6381750"/>
            <a:ext cx="431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6DDC-818F-4A05-A820-F4E2A9A61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397A-7197-4ABB-9E7B-317DFF64FB1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F2EB-98AC-4713-A0D7-E3A7A5414F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0693-565B-4B0A-B05C-949FFBCE20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88A8-B15C-4D81-9B7C-CE4F7E141F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3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1F61-C853-4F44-91D0-B94532028C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12E7-1498-4CE4-96EE-20C1F99FA1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1FF7-F223-4124-A945-31BB135950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3F9F778D-0E7E-4D2D-8ED4-7DE9609204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919F-145C-4537-9A31-1E736DA756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14AE-FC6E-4381-A760-C27AC5095D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7DB1-315F-4649-8CEF-653983A433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405F-F895-488D-B05D-A419CF7039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B9B0-42A5-4F20-98EE-5212707F4E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8BF1-2CC6-4887-8C85-481CFE311C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FD65-37FF-4DFB-B628-39F71B0699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64BB-4FE1-4C70-94E7-49B5F59D3D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9AFA5BE2-B5BD-41DB-9AD3-2DD94684E6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50" charset="-127"/>
                <a:ea typeface="Arial Unicode MS" pitchFamily="50" charset="-127"/>
              </a:defRPr>
            </a:lvl1pPr>
            <a:lvl2pPr>
              <a:defRPr>
                <a:latin typeface="Arial Unicode MS" pitchFamily="50" charset="-127"/>
                <a:ea typeface="Arial Unicode MS" pitchFamily="50" charset="-127"/>
              </a:defRPr>
            </a:lvl2pPr>
            <a:lvl3pPr>
              <a:defRPr>
                <a:latin typeface="Arial Unicode MS" pitchFamily="50" charset="-127"/>
                <a:ea typeface="Arial Unicode MS" pitchFamily="50" charset="-127"/>
              </a:defRPr>
            </a:lvl3pPr>
            <a:lvl4pPr>
              <a:defRPr>
                <a:latin typeface="Arial Unicode MS" pitchFamily="50" charset="-127"/>
                <a:ea typeface="Arial Unicode MS" pitchFamily="50" charset="-127"/>
              </a:defRPr>
            </a:lvl4pPr>
            <a:lvl5pPr>
              <a:defRPr>
                <a:latin typeface="Arial Unicode MS" pitchFamily="50" charset="-127"/>
                <a:ea typeface="Arial Unicode MS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8643938" y="428625"/>
            <a:ext cx="357187" cy="2857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50" charset="-127"/>
                <a:ea typeface="Arial Unicode MS" pitchFamily="50" charset="-127"/>
              </a:defRPr>
            </a:lvl1pPr>
          </a:lstStyle>
          <a:p>
            <a:pPr lvl="0"/>
            <a:endParaRPr lang="ko-KR" alt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8"/>
          <p:cNvSpPr txBox="1"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gradFill flip="none"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dirty="0">
              <a:solidFill>
                <a:srgbClr val="FFFFCC"/>
              </a:solidFill>
              <a:latin typeface="Tahoma" pitchFamily="34" charset="0"/>
              <a:ea typeface="HY헤드라인M" pitchFamily="18" charset="-127"/>
            </a:endParaRPr>
          </a:p>
        </p:txBody>
      </p:sp>
      <p:pic>
        <p:nvPicPr>
          <p:cNvPr id="128003" name="Picture 20" descr="kstar_soft_lo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7842250" y="6524625"/>
            <a:ext cx="12922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55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854" r:id="rId28"/>
    <p:sldLayoutId id="2147483853" r:id="rId29"/>
    <p:sldLayoutId id="2147483852" r:id="rId30"/>
    <p:sldLayoutId id="2147483851" r:id="rId31"/>
    <p:sldLayoutId id="2147483915" r:id="rId32"/>
    <p:sldLayoutId id="2147483916" r:id="rId33"/>
    <p:sldLayoutId id="2147483850" r:id="rId34"/>
    <p:sldLayoutId id="2147483849" r:id="rId35"/>
    <p:sldLayoutId id="2147483917" r:id="rId36"/>
    <p:sldLayoutId id="2147483918" r:id="rId37"/>
    <p:sldLayoutId id="2147483919" r:id="rId38"/>
    <p:sldLayoutId id="2147483920" r:id="rId39"/>
    <p:sldLayoutId id="2147483921" r:id="rId40"/>
    <p:sldLayoutId id="2147483922" r:id="rId41"/>
    <p:sldLayoutId id="2147483923" r:id="rId42"/>
    <p:sldLayoutId id="2147483924" r:id="rId43"/>
    <p:sldLayoutId id="2147483925" r:id="rId44"/>
    <p:sldLayoutId id="2147483926" r:id="rId45"/>
    <p:sldLayoutId id="2147483927" r:id="rId46"/>
    <p:sldLayoutId id="2147483928" r:id="rId47"/>
    <p:sldLayoutId id="2147483929" r:id="rId48"/>
    <p:sldLayoutId id="2147483930" r:id="rId49"/>
    <p:sldLayoutId id="2147483931" r:id="rId50"/>
    <p:sldLayoutId id="2147483932" r:id="rId51"/>
    <p:sldLayoutId id="2147483933" r:id="rId52"/>
    <p:sldLayoutId id="2147483934" r:id="rId53"/>
    <p:sldLayoutId id="2147483935" r:id="rId54"/>
    <p:sldLayoutId id="2147483936" r:id="rId55"/>
    <p:sldLayoutId id="2147483937" r:id="rId56"/>
    <p:sldLayoutId id="2147483938" r:id="rId57"/>
    <p:sldLayoutId id="2147483939" r:id="rId58"/>
    <p:sldLayoutId id="2147483940" r:id="rId59"/>
    <p:sldLayoutId id="2147483941" r:id="rId60"/>
    <p:sldLayoutId id="2147483942" r:id="rId61"/>
    <p:sldLayoutId id="2147483848" r:id="rId62"/>
    <p:sldLayoutId id="2147483847" r:id="rId63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  <a:ea typeface="굴림" charset="-127"/>
        </a:defRPr>
      </a:lvl9pPr>
      <a:extLst/>
    </p:titleStyle>
    <p:bodyStyle>
      <a:lvl1pPr marL="265113" indent="-265113" algn="l" rtl="0" eaLnBrk="0" fontAlgn="base" latinLnBrk="1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latinLnBrk="1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latinLnBrk="1" hangingPunct="0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latinLnBrk="1" hangingPunct="0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latinLnBrk="1" hangingPunct="0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656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82A155-95E7-4E4B-9041-E700B725FF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4" r:id="rId2"/>
    <p:sldLayoutId id="2147483863" r:id="rId3"/>
    <p:sldLayoutId id="2147483862" r:id="rId4"/>
    <p:sldLayoutId id="2147483861" r:id="rId5"/>
    <p:sldLayoutId id="2147483860" r:id="rId6"/>
    <p:sldLayoutId id="2147483943" r:id="rId7"/>
    <p:sldLayoutId id="2147483859" r:id="rId8"/>
    <p:sldLayoutId id="2147483858" r:id="rId9"/>
    <p:sldLayoutId id="2147483857" r:id="rId10"/>
    <p:sldLayoutId id="2147483856" r:id="rId11"/>
    <p:sldLayoutId id="2147483944" r:id="rId12"/>
    <p:sldLayoutId id="2147483946" r:id="rId1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819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48B3E0-0F6E-4B02-866B-974F47A2F9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4" r:id="rId3"/>
    <p:sldLayoutId id="2147483873" r:id="rId4"/>
    <p:sldLayoutId id="2147483872" r:id="rId5"/>
    <p:sldLayoutId id="2147483871" r:id="rId6"/>
    <p:sldLayoutId id="2147483870" r:id="rId7"/>
    <p:sldLayoutId id="2147483869" r:id="rId8"/>
    <p:sldLayoutId id="2147483868" r:id="rId9"/>
    <p:sldLayoutId id="2147483867" r:id="rId10"/>
    <p:sldLayoutId id="2147483866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7" descr="nfri_j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8" descr="nfrisb-3"/>
          <p:cNvPicPr>
            <a:picLocks noChangeAspect="1" noChangeArrowheads="1"/>
          </p:cNvPicPr>
          <p:nvPr/>
        </p:nvPicPr>
        <p:blipFill>
          <a:blip r:embed="rId17" cstate="print"/>
          <a:srcRect l="41818" t="65813"/>
          <a:stretch>
            <a:fillRect/>
          </a:stretch>
        </p:blipFill>
        <p:spPr bwMode="auto">
          <a:xfrm>
            <a:off x="717550" y="6683375"/>
            <a:ext cx="1465263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AutoShape 9"/>
          <p:cNvSpPr>
            <a:spLocks noChangeArrowheads="1"/>
          </p:cNvSpPr>
          <p:nvPr/>
        </p:nvSpPr>
        <p:spPr bwMode="auto">
          <a:xfrm rot="5400000">
            <a:off x="8803482" y="1021556"/>
            <a:ext cx="247650" cy="201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99">
                  <a:gamma/>
                  <a:shade val="46275"/>
                  <a:invGamma/>
                </a:srgbClr>
              </a:gs>
              <a:gs pos="100000">
                <a:srgbClr val="000099"/>
              </a:gs>
            </a:gsLst>
            <a:lin ang="0" scaled="1"/>
          </a:gradFill>
          <a:ln w="3175" algn="ctr">
            <a:solidFill>
              <a:srgbClr val="002A7E"/>
            </a:solidFill>
            <a:round/>
            <a:headEnd/>
            <a:tailEnd/>
          </a:ln>
          <a:effectLst/>
        </p:spPr>
        <p:txBody>
          <a:bodyPr rot="10800000" vert="eaVert" lIns="0" tIns="0" rIns="0" bIns="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en-US" altLang="ko-KR" sz="800" b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 rot="5400000">
            <a:off x="8351838" y="1600200"/>
            <a:ext cx="1150937" cy="201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3175" algn="ctr">
            <a:solidFill>
              <a:srgbClr val="002A7E"/>
            </a:solidFill>
            <a:round/>
            <a:headEnd/>
            <a:tailEnd/>
          </a:ln>
          <a:effectLst/>
        </p:spPr>
        <p:txBody>
          <a:bodyPr rot="10800000" vert="eaVert" lIns="0" tIns="0" rIns="0" bIns="0" anchor="ctr"/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ko-KR" altLang="en-US" sz="800" b="0" dirty="0">
                <a:solidFill>
                  <a:srgbClr val="777777"/>
                </a:solidFill>
                <a:latin typeface="HY헤드라인M" pitchFamily="18" charset="-127"/>
                <a:ea typeface="HY헤드라인M" pitchFamily="18" charset="-127"/>
              </a:rPr>
              <a:t>연차실적계획평가</a:t>
            </a:r>
          </a:p>
        </p:txBody>
      </p:sp>
      <p:grpSp>
        <p:nvGrpSpPr>
          <p:cNvPr id="94214" name="Group 11"/>
          <p:cNvGrpSpPr>
            <a:grpSpLocks/>
          </p:cNvGrpSpPr>
          <p:nvPr/>
        </p:nvGrpSpPr>
        <p:grpSpPr bwMode="auto">
          <a:xfrm>
            <a:off x="344488" y="6527800"/>
            <a:ext cx="315912" cy="315913"/>
            <a:chOff x="125" y="4032"/>
            <a:chExt cx="232" cy="232"/>
          </a:xfrm>
        </p:grpSpPr>
        <p:sp>
          <p:nvSpPr>
            <p:cNvPr id="61452" name="Oval 12"/>
            <p:cNvSpPr>
              <a:spLocks noChangeArrowheads="1"/>
            </p:cNvSpPr>
            <p:nvPr userDrawn="1"/>
          </p:nvSpPr>
          <p:spPr bwMode="auto">
            <a:xfrm>
              <a:off x="125" y="403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8A8A8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800" b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1453" name="Oval 13"/>
            <p:cNvSpPr>
              <a:spLocks noChangeArrowheads="1"/>
            </p:cNvSpPr>
            <p:nvPr userDrawn="1"/>
          </p:nvSpPr>
          <p:spPr bwMode="auto">
            <a:xfrm>
              <a:off x="151" y="4058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800" b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54" name="Rectangle 6"/>
          <p:cNvSpPr txBox="1">
            <a:spLocks noChangeArrowheads="1"/>
          </p:cNvSpPr>
          <p:nvPr/>
        </p:nvSpPr>
        <p:spPr bwMode="auto">
          <a:xfrm>
            <a:off x="280988" y="6523038"/>
            <a:ext cx="4667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fld id="{6FDC1CDD-1A6A-486E-AB3F-7AE9C3FF614F}" type="slidenum">
              <a:rPr lang="en-US" altLang="ko-KR" sz="10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pPr algn="ctr">
                <a:defRPr/>
              </a:pPr>
              <a:t>‹#›</a:t>
            </a:fld>
            <a:endParaRPr lang="en-US" altLang="ko-KR" sz="1000" b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4216" name="Picture 18"/>
          <p:cNvPicPr>
            <a:picLocks noChangeAspect="1" noChangeArrowheads="1"/>
          </p:cNvPicPr>
          <p:nvPr/>
        </p:nvPicPr>
        <p:blipFill>
          <a:blip r:embed="rId18" cstate="print"/>
          <a:srcRect l="38788" t="24535" r="3653" b="-8551"/>
          <a:stretch>
            <a:fillRect/>
          </a:stretch>
        </p:blipFill>
        <p:spPr bwMode="auto">
          <a:xfrm>
            <a:off x="7693025" y="538163"/>
            <a:ext cx="12192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5" r:id="rId4"/>
    <p:sldLayoutId id="2147483884" r:id="rId5"/>
    <p:sldLayoutId id="2147483883" r:id="rId6"/>
    <p:sldLayoutId id="2147483882" r:id="rId7"/>
    <p:sldLayoutId id="2147483881" r:id="rId8"/>
    <p:sldLayoutId id="2147483880" r:id="rId9"/>
    <p:sldLayoutId id="2147483879" r:id="rId10"/>
    <p:sldLayoutId id="2147483878" r:id="rId11"/>
    <p:sldLayoutId id="2147483877" r:id="rId12"/>
    <p:sldLayoutId id="2147483947" r:id="rId13"/>
    <p:sldLayoutId id="2147483948" r:id="rId14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hyperlink" Target="http://www.kaeri.re.kr:8080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6.png"/><Relationship Id="rId14" Type="http://schemas.openxmlformats.org/officeDocument/2006/relationships/image" Target="../media/image2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ITPA11\6123_6.78822s_3.197ms_10us.av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7.jpe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2928938"/>
            <a:ext cx="9107488" cy="392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0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0"/>
            <a:ext cx="5651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20" descr="kstar_soft_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413" y="6500813"/>
            <a:ext cx="12906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8" descr="nfri symb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6357938"/>
            <a:ext cx="298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0" y="3728145"/>
            <a:ext cx="9144000" cy="17890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Recent Results of KSTAR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H-modes</a:t>
            </a:r>
            <a:r>
              <a:rPr kumimoji="0" lang="en-US" altLang="ko-K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, ELM </a:t>
            </a:r>
            <a:r>
              <a:rPr kumimoji="0" lang="en-US" altLang="ko-K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Mitigations </a:t>
            </a:r>
            <a:endParaRPr kumimoji="0" lang="en-US" altLang="ko-KR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And TM </a:t>
            </a:r>
            <a:r>
              <a:rPr kumimoji="0" lang="en-US" altLang="ko-KR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stabilisation</a:t>
            </a:r>
            <a:endParaRPr kumimoji="0" lang="en-US" altLang="ko-KR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en-US" altLang="ko-KR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Yong-Su Na on behalf of the KSTAR Team</a:t>
            </a:r>
            <a:endParaRPr kumimoji="0" lang="ko-KR" altLang="ko-KR" sz="24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 rot="10800000">
            <a:off x="0" y="3424238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601" name="그림 10" descr="IMG_8103_보정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2846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6515133"/>
            <a:ext cx="711951" cy="34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 r="11111" b="17917"/>
          <a:stretch>
            <a:fillRect/>
          </a:stretch>
        </p:blipFill>
        <p:spPr bwMode="auto">
          <a:xfrm>
            <a:off x="8039859" y="5992220"/>
            <a:ext cx="711951" cy="2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0197" y="6484216"/>
            <a:ext cx="726083" cy="33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한국원자력연구원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r="26840"/>
          <a:stretch>
            <a:fillRect/>
          </a:stretch>
        </p:blipFill>
        <p:spPr bwMode="auto">
          <a:xfrm>
            <a:off x="5724128" y="6062111"/>
            <a:ext cx="934436" cy="247209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776" y="6071680"/>
            <a:ext cx="1149870" cy="2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olumbia_logo1.png"/>
          <p:cNvPicPr>
            <a:picLocks noChangeAspect="1"/>
          </p:cNvPicPr>
          <p:nvPr/>
        </p:nvPicPr>
        <p:blipFill>
          <a:blip r:embed="rId13" cstate="print"/>
          <a:srcRect l="2063" t="23766" r="1651" b="23766"/>
          <a:stretch>
            <a:fillRect/>
          </a:stretch>
        </p:blipFill>
        <p:spPr>
          <a:xfrm>
            <a:off x="5494668" y="6515133"/>
            <a:ext cx="1184192" cy="235300"/>
          </a:xfrm>
          <a:prstGeom prst="rect">
            <a:avLst/>
          </a:prstGeom>
        </p:spPr>
      </p:pic>
      <p:pic>
        <p:nvPicPr>
          <p:cNvPr id="20" name="Picture 9" descr="http://www-jt60.naka.jaea.go.jp/english/images/title-e.gif"/>
          <p:cNvPicPr>
            <a:picLocks noChangeAspect="1" noChangeArrowheads="1"/>
          </p:cNvPicPr>
          <p:nvPr/>
        </p:nvPicPr>
        <p:blipFill>
          <a:blip r:embed="rId14" cstate="print"/>
          <a:srcRect r="89555" b="52083"/>
          <a:stretch>
            <a:fillRect/>
          </a:stretch>
        </p:blipFill>
        <p:spPr bwMode="auto">
          <a:xfrm>
            <a:off x="6901634" y="6478552"/>
            <a:ext cx="756448" cy="308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18140" cy="572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211960" y="6492875"/>
            <a:ext cx="45720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  <p:sp>
        <p:nvSpPr>
          <p:cNvPr id="5" name="제목 34"/>
          <p:cNvSpPr txBox="1">
            <a:spLocks/>
          </p:cNvSpPr>
          <p:nvPr/>
        </p:nvSpPr>
        <p:spPr>
          <a:xfrm>
            <a:off x="319088" y="0"/>
            <a:ext cx="8824912" cy="762000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Structure of pedestal from CES measurements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sysClr val="window" lastClr="FFFFFF"/>
                </a:solidFill>
                <a:latin typeface="Helvetica" pitchFamily="34" charset="0"/>
                <a:ea typeface="맑은 고딕"/>
                <a:cs typeface="Helvetica" pitchFamily="34" charset="0"/>
              </a:rPr>
              <a:t>Pedestal width is larger for V</a:t>
            </a:r>
            <a:r>
              <a:rPr kumimoji="0" lang="en-US" altLang="ko-KR" kern="0" baseline="-25000" dirty="0" smtClean="0">
                <a:solidFill>
                  <a:sysClr val="window" lastClr="FFFFFF"/>
                </a:solidFill>
                <a:latin typeface="Helvetica" pitchFamily="34" charset="0"/>
                <a:ea typeface="맑은 고딕"/>
                <a:cs typeface="Helvetica" pitchFamily="34" charset="0"/>
              </a:rPr>
              <a:t>T </a:t>
            </a:r>
            <a:endParaRPr kumimoji="0" lang="en-US" altLang="ko-KR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780928"/>
            <a:ext cx="249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Width of T</a:t>
            </a:r>
            <a:r>
              <a:rPr lang="en-US" altLang="ko-KR" sz="2000" baseline="-25000" dirty="0" smtClean="0"/>
              <a:t>i</a:t>
            </a:r>
            <a:r>
              <a:rPr lang="en-US" altLang="ko-KR" sz="2000" dirty="0" smtClean="0"/>
              <a:t> ~2.5 cm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09512" y="5013176"/>
            <a:ext cx="2569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2"/>
                </a:solidFill>
              </a:rPr>
              <a:t>Width of V</a:t>
            </a:r>
            <a:r>
              <a:rPr lang="en-US" altLang="ko-KR" sz="2000" baseline="-25000" dirty="0" smtClean="0">
                <a:solidFill>
                  <a:schemeClr val="tx2"/>
                </a:solidFill>
              </a:rPr>
              <a:t>T</a:t>
            </a:r>
            <a:r>
              <a:rPr lang="en-US" altLang="ko-KR" sz="2000" dirty="0" smtClean="0">
                <a:solidFill>
                  <a:schemeClr val="tx2"/>
                </a:solidFill>
              </a:rPr>
              <a:t> ~3.5 cm</a:t>
            </a:r>
            <a:endParaRPr lang="ko-KR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94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0"/>
          <a:stretch/>
        </p:blipFill>
        <p:spPr bwMode="auto">
          <a:xfrm>
            <a:off x="0" y="930300"/>
            <a:ext cx="8724897" cy="54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211960" y="6492875"/>
            <a:ext cx="45720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550" y="10840"/>
            <a:ext cx="7253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ECH effect on </a:t>
            </a:r>
            <a:r>
              <a:rPr lang="en-US" altLang="ko-KR" dirty="0" err="1" smtClean="0">
                <a:solidFill>
                  <a:schemeClr val="bg1"/>
                </a:solidFill>
              </a:rPr>
              <a:t>toroidal</a:t>
            </a:r>
            <a:r>
              <a:rPr lang="en-US" altLang="ko-KR" dirty="0" smtClean="0">
                <a:solidFill>
                  <a:schemeClr val="bg1"/>
                </a:solidFill>
              </a:rPr>
              <a:t> rotation in H-mode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(by XICS measurements)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814" y="3754457"/>
            <a:ext cx="170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Core Ti drop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94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211960" y="6492875"/>
            <a:ext cx="648072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36" t="1539" r="-5836" b="562"/>
          <a:stretch/>
        </p:blipFill>
        <p:spPr bwMode="auto">
          <a:xfrm>
            <a:off x="467544" y="838200"/>
            <a:ext cx="8011045" cy="575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793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Rotation drop is larger for the central region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589240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CES measurements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94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" y="1109661"/>
            <a:ext cx="7921600" cy="555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26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Smaller counter torque with off-axis ECH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7828" y="2158256"/>
            <a:ext cx="2542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Scan of ECH 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deposition layer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6208" y="3781499"/>
            <a:ext cx="279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Smaller drop of T</a:t>
            </a:r>
            <a:r>
              <a:rPr lang="en-US" altLang="ko-KR" sz="2400" baseline="-25000" dirty="0" smtClean="0">
                <a:solidFill>
                  <a:schemeClr val="tx1"/>
                </a:solidFill>
              </a:rPr>
              <a:t>i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35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4625" y="115888"/>
            <a:ext cx="8867775" cy="114300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2643" name="내용 개체 틀 3"/>
          <p:cNvSpPr txBox="1">
            <a:spLocks/>
          </p:cNvSpPr>
          <p:nvPr/>
        </p:nvSpPr>
        <p:spPr bwMode="auto">
          <a:xfrm>
            <a:off x="250824" y="1045369"/>
            <a:ext cx="85693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Short introduction to KSTAR</a:t>
            </a: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endParaRPr lang="en-US" altLang="ko-KR" sz="1200" dirty="0" smtClean="0">
              <a:solidFill>
                <a:schemeClr val="bg1">
                  <a:lumMod val="50000"/>
                </a:schemeClr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H-modes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L-H transition power threshold</a:t>
            </a:r>
            <a:endParaRPr lang="en-US" altLang="ko-KR" sz="2000" dirty="0" smtClean="0">
              <a:solidFill>
                <a:schemeClr val="bg1">
                  <a:lumMod val="50000"/>
                </a:schemeClr>
              </a:solidFill>
              <a:ea typeface="MS PGothic" pitchFamily="34" charset="-128"/>
              <a:cs typeface="Arial" charset="0"/>
            </a:endParaRP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Characteristics of H-mode discharges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Effect of ECRH on rotation</a:t>
            </a:r>
          </a:p>
          <a:p>
            <a:pPr marL="457200" lvl="3" eaLnBrk="0" hangingPunct="0">
              <a:spcBef>
                <a:spcPts val="600"/>
              </a:spcBef>
            </a:pPr>
            <a:endParaRPr lang="en-US" altLang="ko-KR" sz="12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Control of Edge Localized Modes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Effect of resonant magnetic perturbation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Direct pedestal heating by ECRH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ELM mitigation by SMBI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ELM </a:t>
            </a:r>
            <a:r>
              <a:rPr lang="en-US" altLang="ko-KR" sz="2000" dirty="0" err="1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pacemaking</a:t>
            </a: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 by Vertical jog</a:t>
            </a: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endParaRPr lang="en-US" altLang="ko-KR" sz="12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Control of 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Tearing 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Modes</a:t>
            </a:r>
          </a:p>
          <a:p>
            <a:pPr marL="457200" lvl="3" eaLnBrk="0" hangingPunct="0">
              <a:spcBef>
                <a:spcPts val="600"/>
              </a:spcBef>
            </a:pPr>
            <a:endParaRPr lang="en-US" altLang="ko-KR" sz="20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457200" lvl="3" eaLnBrk="0" hangingPunct="0">
              <a:spcBef>
                <a:spcPts val="600"/>
              </a:spcBef>
            </a:pPr>
            <a:endParaRPr lang="en-US" altLang="ko-KR" sz="2000" dirty="0">
              <a:ea typeface="MS PGothic" pitchFamily="34" charset="-128"/>
              <a:cs typeface="Arial" charset="0"/>
            </a:endParaRPr>
          </a:p>
        </p:txBody>
      </p:sp>
      <p:sp>
        <p:nvSpPr>
          <p:cNvPr id="8" name="슬라이드 번호 개체 틀 1"/>
          <p:cNvSpPr txBox="1">
            <a:spLocks/>
          </p:cNvSpPr>
          <p:nvPr/>
        </p:nvSpPr>
        <p:spPr>
          <a:xfrm>
            <a:off x="421196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auto" latinLnBrk="1">
              <a:spcBef>
                <a:spcPts val="0"/>
              </a:spcBef>
              <a:spcAft>
                <a:spcPts val="0"/>
              </a:spcAft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A323B-5EF9-4E0B-9552-D64C8C16D1E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굴림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굴림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987396"/>
            <a:ext cx="4887913" cy="56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8037" y="5926138"/>
            <a:ext cx="42348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pc="-15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Courtesy by G.S. Yun (</a:t>
            </a:r>
            <a:r>
              <a:rPr kumimoji="0" lang="en-US" altLang="ko-KR" sz="1600" b="1" spc="-150" dirty="0" err="1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Postech</a:t>
            </a:r>
            <a:r>
              <a:rPr kumimoji="0" lang="en-US" altLang="ko-KR" sz="1600" b="1" spc="-15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) and J.G. </a:t>
            </a:r>
            <a:r>
              <a:rPr kumimoji="0" lang="en-US" altLang="ko-KR" sz="1600" b="1" spc="-150" dirty="0" err="1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Bak</a:t>
            </a:r>
            <a:r>
              <a:rPr kumimoji="0" lang="en-US" altLang="ko-KR" sz="1600" b="1" spc="-15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(NFRI)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pc="-15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PRL 2011</a:t>
            </a:r>
            <a:endParaRPr kumimoji="0" lang="ko-KR" altLang="en-US" sz="1600" b="1" spc="-150" dirty="0">
              <a:solidFill>
                <a:schemeClr val="tx1"/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5" name="TextBox 65"/>
          <p:cNvSpPr txBox="1">
            <a:spLocks noChangeArrowheads="1"/>
          </p:cNvSpPr>
          <p:nvPr/>
        </p:nvSpPr>
        <p:spPr bwMode="auto">
          <a:xfrm>
            <a:off x="4954588" y="1038225"/>
            <a:ext cx="42037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kumimoji="0" lang="en-US" altLang="ko-KR" sz="18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A single large ELM crash was </a:t>
            </a:r>
            <a:r>
              <a:rPr kumimoji="0" lang="en-US" altLang="ko-KR" sz="18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composed </a:t>
            </a:r>
            <a:r>
              <a:rPr kumimoji="0" lang="en-US" altLang="ko-KR" sz="18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of a series of multiple filament bursts</a:t>
            </a:r>
          </a:p>
          <a:p>
            <a:pPr marL="174625" indent="-174625">
              <a:buFont typeface="Wingdings" pitchFamily="2" charset="2"/>
              <a:buChar char="§"/>
            </a:pPr>
            <a:endParaRPr kumimoji="0" lang="en-US" altLang="ko-KR" sz="1800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 marL="174625" indent="-174625">
              <a:buFont typeface="Wingdings" pitchFamily="2" charset="2"/>
              <a:buChar char="§"/>
            </a:pPr>
            <a:r>
              <a:rPr kumimoji="0" lang="en-US" altLang="ko-KR" sz="18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Similar observations on ion saturation currents measured from </a:t>
            </a:r>
            <a:r>
              <a:rPr kumimoji="0" lang="en-US" altLang="ko-KR" sz="1800" dirty="0" err="1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divertor</a:t>
            </a:r>
            <a:r>
              <a:rPr kumimoji="0" lang="en-US" altLang="ko-KR" sz="18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probes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563938" y="3944938"/>
            <a:ext cx="13303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Helvetica" pitchFamily="34" charset="0"/>
                <a:cs typeface="Helvetica" pitchFamily="34" charset="0"/>
              </a:rPr>
              <a:t>KSTAR #4362</a:t>
            </a:r>
            <a:endParaRPr kumimoji="0" lang="ko-KR" altLang="en-US" sz="1400" b="1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7" name="그룹 53"/>
          <p:cNvGrpSpPr>
            <a:grpSpLocks noChangeAspect="1"/>
          </p:cNvGrpSpPr>
          <p:nvPr/>
        </p:nvGrpSpPr>
        <p:grpSpPr bwMode="auto">
          <a:xfrm>
            <a:off x="5351463" y="3106738"/>
            <a:ext cx="2965450" cy="2749550"/>
            <a:chOff x="345130" y="1532716"/>
            <a:chExt cx="3447959" cy="3197012"/>
          </a:xfrm>
        </p:grpSpPr>
        <p:grpSp>
          <p:nvGrpSpPr>
            <p:cNvPr id="8" name="그룹 51"/>
            <p:cNvGrpSpPr>
              <a:grpSpLocks/>
            </p:cNvGrpSpPr>
            <p:nvPr/>
          </p:nvGrpSpPr>
          <p:grpSpPr bwMode="auto">
            <a:xfrm>
              <a:off x="345130" y="1532716"/>
              <a:ext cx="3447959" cy="3197012"/>
              <a:chOff x="345130" y="1532716"/>
              <a:chExt cx="3447959" cy="3197012"/>
            </a:xfrm>
          </p:grpSpPr>
          <p:pic>
            <p:nvPicPr>
              <p:cNvPr id="14" name="그림 13" descr="4362_ELM_EPs_d.jpeg"/>
              <p:cNvPicPr>
                <a:picLocks noChangeAspect="1"/>
              </p:cNvPicPr>
              <p:nvPr/>
            </p:nvPicPr>
            <p:blipFill>
              <a:blip r:embed="rId3" cstate="print"/>
              <a:srcRect l="48228" t="58943" r="16731" b="20361"/>
              <a:stretch>
                <a:fillRect/>
              </a:stretch>
            </p:blipFill>
            <p:spPr bwMode="auto">
              <a:xfrm>
                <a:off x="460761" y="2871826"/>
                <a:ext cx="3332328" cy="1084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56"/>
              <p:cNvGrpSpPr>
                <a:grpSpLocks/>
              </p:cNvGrpSpPr>
              <p:nvPr/>
            </p:nvGrpSpPr>
            <p:grpSpPr bwMode="auto">
              <a:xfrm>
                <a:off x="2034710" y="4171785"/>
                <a:ext cx="1507181" cy="557943"/>
                <a:chOff x="1296941" y="2924944"/>
                <a:chExt cx="1159594" cy="980725"/>
              </a:xfrm>
            </p:grpSpPr>
            <p:cxnSp>
              <p:nvCxnSpPr>
                <p:cNvPr id="24" name="직선 화살표 연결선 2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335097" y="3113696"/>
                  <a:ext cx="360040" cy="1588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5" name="직선 화살표 연결선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501786" y="3104170"/>
                  <a:ext cx="360040" cy="1588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6" name="직선 화살표 연결선 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8001" y="3108933"/>
                  <a:ext cx="360040" cy="1588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7" name="직선 화살표 연결선 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875669" y="3104170"/>
                  <a:ext cx="360040" cy="1588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1296941" y="3213682"/>
                  <a:ext cx="1159594" cy="6919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kumimoji="0" lang="en-US" altLang="ko-KR" sz="1600" b="1" dirty="0">
                      <a:latin typeface="Helvetica" pitchFamily="34" charset="0"/>
                      <a:ea typeface="맑은 고딕" pitchFamily="50" charset="-127"/>
                      <a:cs typeface="Helvetica" pitchFamily="34" charset="0"/>
                      <a:sym typeface="Wingdings 2" pitchFamily="18" charset="2"/>
                    </a:rPr>
                    <a:t> </a:t>
                  </a:r>
                  <a:r>
                    <a:rPr kumimoji="0" lang="en-US" altLang="ko-KR" sz="1600" b="1" dirty="0">
                      <a:solidFill>
                        <a:schemeClr val="tx1"/>
                      </a:solidFill>
                      <a:latin typeface="Helvetica" pitchFamily="34" charset="0"/>
                      <a:ea typeface="맑은 고딕" pitchFamily="50" charset="-127"/>
                      <a:cs typeface="Helvetica" pitchFamily="34" charset="0"/>
                      <a:sym typeface="Wingdings 2" pitchFamily="18" charset="2"/>
                    </a:rPr>
                    <a:t></a:t>
                  </a:r>
                  <a:endParaRPr kumimoji="0" lang="ko-KR" altLang="en-US" sz="1600" b="1" dirty="0">
                    <a:solidFill>
                      <a:schemeClr val="tx1"/>
                    </a:solidFill>
                    <a:latin typeface="Helvetica" pitchFamily="34" charset="0"/>
                    <a:ea typeface="맑은 고딕" pitchFamily="50" charset="-127"/>
                    <a:cs typeface="Helvetica" pitchFamily="34" charset="0"/>
                  </a:endParaRPr>
                </a:p>
              </p:txBody>
            </p:sp>
          </p:grp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1817886" y="3954020"/>
                <a:ext cx="1029715" cy="250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ko-KR" sz="800" b="1">
                    <a:latin typeface="Helvetica" pitchFamily="34" charset="0"/>
                    <a:ea typeface="맑은 고딕" pitchFamily="50" charset="-127"/>
                    <a:cs typeface="Helvetica" pitchFamily="34" charset="0"/>
                  </a:rPr>
                  <a:t>Time [sec]</a:t>
                </a:r>
                <a:endParaRPr kumimoji="0" lang="ko-KR" altLang="en-US" sz="800" b="1">
                  <a:latin typeface="Helvetica" pitchFamily="34" charset="0"/>
                  <a:ea typeface="맑은 고딕" pitchFamily="50" charset="-127"/>
                  <a:cs typeface="Helvetica" pitchFamily="34" charset="0"/>
                </a:endParaRPr>
              </a:p>
            </p:txBody>
          </p:sp>
          <p:sp>
            <p:nvSpPr>
              <p:cNvPr id="17" name="직사각형 16"/>
              <p:cNvSpPr>
                <a:spLocks noChangeArrowheads="1"/>
              </p:cNvSpPr>
              <p:nvPr/>
            </p:nvSpPr>
            <p:spPr bwMode="auto">
              <a:xfrm>
                <a:off x="679552" y="3826828"/>
                <a:ext cx="280831" cy="187221"/>
              </a:xfrm>
              <a:prstGeom prst="rect">
                <a:avLst/>
              </a:prstGeom>
              <a:solidFill>
                <a:schemeClr val="bg1"/>
              </a:solidFill>
              <a:ln w="1270" algn="ctr">
                <a:noFill/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 latinLnBrk="0">
                  <a:spcBef>
                    <a:spcPct val="20000"/>
                  </a:spcBef>
                  <a:buFontTx/>
                  <a:buChar char="•"/>
                </a:pPr>
                <a:endParaRPr kumimoji="0" lang="ko-KR" altLang="en-US" sz="1200" b="1" i="1">
                  <a:solidFill>
                    <a:srgbClr val="1822CD"/>
                  </a:solidFill>
                  <a:latin typeface="Helvetica" pitchFamily="34" charset="0"/>
                  <a:ea typeface="맑은 고딕" pitchFamily="50" charset="-127"/>
                  <a:cs typeface="Helvetica" pitchFamily="34" charset="0"/>
                </a:endParaRPr>
              </a:p>
            </p:txBody>
          </p:sp>
          <p:sp>
            <p:nvSpPr>
              <p:cNvPr id="18" name="직사각형 17"/>
              <p:cNvSpPr>
                <a:spLocks noChangeArrowheads="1"/>
              </p:cNvSpPr>
              <p:nvPr/>
            </p:nvSpPr>
            <p:spPr bwMode="auto">
              <a:xfrm>
                <a:off x="3500249" y="3826828"/>
                <a:ext cx="280831" cy="187221"/>
              </a:xfrm>
              <a:prstGeom prst="rect">
                <a:avLst/>
              </a:prstGeom>
              <a:solidFill>
                <a:schemeClr val="bg1"/>
              </a:solidFill>
              <a:ln w="1270" algn="ctr">
                <a:noFill/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 latinLnBrk="0">
                  <a:spcBef>
                    <a:spcPct val="20000"/>
                  </a:spcBef>
                  <a:buFontTx/>
                  <a:buChar char="•"/>
                </a:pPr>
                <a:endParaRPr kumimoji="0" lang="ko-KR" altLang="en-US" sz="1200" b="1" i="1">
                  <a:solidFill>
                    <a:srgbClr val="1822CD"/>
                  </a:solidFill>
                  <a:latin typeface="Helvetica" pitchFamily="34" charset="0"/>
                  <a:ea typeface="맑은 고딕" pitchFamily="50" charset="-127"/>
                  <a:cs typeface="Helvetica" pitchFamily="34" charset="0"/>
                </a:endParaRPr>
              </a:p>
            </p:txBody>
          </p:sp>
          <p:pic>
            <p:nvPicPr>
              <p:cNvPr id="19" name="그림 18" descr="4362_ELM_EPs_d.jpeg"/>
              <p:cNvPicPr>
                <a:picLocks noChangeAspect="1"/>
              </p:cNvPicPr>
              <p:nvPr/>
            </p:nvPicPr>
            <p:blipFill>
              <a:blip r:embed="rId3" cstate="print"/>
              <a:srcRect t="58943" r="63976" b="20361"/>
              <a:stretch>
                <a:fillRect/>
              </a:stretch>
            </p:blipFill>
            <p:spPr bwMode="auto">
              <a:xfrm>
                <a:off x="345130" y="1532716"/>
                <a:ext cx="3425820" cy="1180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직사각형 19"/>
              <p:cNvSpPr>
                <a:spLocks noChangeArrowheads="1"/>
              </p:cNvSpPr>
              <p:nvPr/>
            </p:nvSpPr>
            <p:spPr bwMode="auto">
              <a:xfrm>
                <a:off x="681133" y="2574831"/>
                <a:ext cx="280831" cy="203835"/>
              </a:xfrm>
              <a:prstGeom prst="rect">
                <a:avLst/>
              </a:prstGeom>
              <a:solidFill>
                <a:schemeClr val="bg1"/>
              </a:solidFill>
              <a:ln w="1270" algn="ctr">
                <a:noFill/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 latinLnBrk="0">
                  <a:spcBef>
                    <a:spcPct val="20000"/>
                  </a:spcBef>
                  <a:buFontTx/>
                  <a:buChar char="•"/>
                </a:pPr>
                <a:endParaRPr kumimoji="0" lang="ko-KR" altLang="en-US" sz="1200" b="1" i="1">
                  <a:solidFill>
                    <a:srgbClr val="1822CD"/>
                  </a:solidFill>
                  <a:latin typeface="Helvetica" pitchFamily="34" charset="0"/>
                  <a:ea typeface="맑은 고딕" pitchFamily="50" charset="-127"/>
                  <a:cs typeface="Helvetica" pitchFamily="34" charset="0"/>
                </a:endParaRPr>
              </a:p>
            </p:txBody>
          </p:sp>
          <p:sp>
            <p:nvSpPr>
              <p:cNvPr id="21" name="직사각형 20"/>
              <p:cNvSpPr>
                <a:spLocks noChangeArrowheads="1"/>
              </p:cNvSpPr>
              <p:nvPr/>
            </p:nvSpPr>
            <p:spPr bwMode="auto">
              <a:xfrm>
                <a:off x="3501830" y="2574831"/>
                <a:ext cx="280831" cy="203835"/>
              </a:xfrm>
              <a:prstGeom prst="rect">
                <a:avLst/>
              </a:prstGeom>
              <a:solidFill>
                <a:schemeClr val="bg1"/>
              </a:solidFill>
              <a:ln w="1270" algn="ctr">
                <a:noFill/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 latinLnBrk="0">
                  <a:spcBef>
                    <a:spcPct val="20000"/>
                  </a:spcBef>
                  <a:buFontTx/>
                  <a:buChar char="•"/>
                </a:pPr>
                <a:endParaRPr kumimoji="0" lang="ko-KR" altLang="en-US" sz="1200" b="1" i="1">
                  <a:solidFill>
                    <a:srgbClr val="1822CD"/>
                  </a:solidFill>
                  <a:latin typeface="Helvetica" pitchFamily="34" charset="0"/>
                  <a:ea typeface="맑은 고딕" pitchFamily="50" charset="-127"/>
                  <a:cs typeface="Helvetica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929246" y="1704490"/>
                <a:ext cx="1288091" cy="697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ko-KR" sz="1100" b="1">
                    <a:solidFill>
                      <a:srgbClr val="66FF33"/>
                    </a:solidFill>
                    <a:latin typeface="Helvetica" pitchFamily="34" charset="0"/>
                    <a:ea typeface="맑은 고딕" pitchFamily="50" charset="-127"/>
                    <a:cs typeface="Helvetica" pitchFamily="34" charset="0"/>
                  </a:rPr>
                  <a:t>Inner  Divertor </a:t>
                </a:r>
              </a:p>
              <a:p>
                <a:r>
                  <a:rPr kumimoji="0" lang="en-US" altLang="ko-KR" sz="1100" b="1">
                    <a:solidFill>
                      <a:srgbClr val="66FF33"/>
                    </a:solidFill>
                    <a:latin typeface="Helvetica" pitchFamily="34" charset="0"/>
                    <a:ea typeface="맑은 고딕" pitchFamily="50" charset="-127"/>
                    <a:cs typeface="Helvetica" pitchFamily="34" charset="0"/>
                  </a:rPr>
                  <a:t>(EP 42)</a:t>
                </a:r>
                <a:endParaRPr kumimoji="0" lang="ko-KR" altLang="en-US" sz="1100" b="1">
                  <a:solidFill>
                    <a:srgbClr val="66FF33"/>
                  </a:solidFill>
                  <a:latin typeface="Helvetica" pitchFamily="34" charset="0"/>
                  <a:ea typeface="맑은 고딕" pitchFamily="50" charset="-127"/>
                  <a:cs typeface="Helvetica" pitchFamily="34" charset="0"/>
                </a:endParaRPr>
              </a:p>
            </p:txBody>
          </p:sp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929245" y="2993369"/>
                <a:ext cx="1358221" cy="50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ko-KR" sz="1100" b="1">
                    <a:solidFill>
                      <a:srgbClr val="FFC000"/>
                    </a:solidFill>
                    <a:latin typeface="Helvetica" pitchFamily="34" charset="0"/>
                    <a:ea typeface="맑은 고딕" pitchFamily="50" charset="-127"/>
                    <a:cs typeface="Helvetica" pitchFamily="34" charset="0"/>
                  </a:rPr>
                  <a:t>Outer Divertor </a:t>
                </a:r>
              </a:p>
              <a:p>
                <a:r>
                  <a:rPr kumimoji="0" lang="en-US" altLang="ko-KR" sz="1100" b="1">
                    <a:solidFill>
                      <a:srgbClr val="FFC000"/>
                    </a:solidFill>
                    <a:latin typeface="Helvetica" pitchFamily="34" charset="0"/>
                    <a:ea typeface="맑은 고딕" pitchFamily="50" charset="-127"/>
                    <a:cs typeface="Helvetica" pitchFamily="34" charset="0"/>
                  </a:rPr>
                  <a:t>(EP 54)</a:t>
                </a:r>
                <a:endParaRPr kumimoji="0" lang="ko-KR" altLang="en-US" sz="1100" b="1">
                  <a:solidFill>
                    <a:srgbClr val="FFC000"/>
                  </a:solidFill>
                  <a:latin typeface="Helvetica" pitchFamily="34" charset="0"/>
                  <a:ea typeface="맑은 고딕" pitchFamily="50" charset="-127"/>
                  <a:cs typeface="Helvetica" pitchFamily="34" charset="0"/>
                </a:endParaRPr>
              </a:p>
            </p:txBody>
          </p:sp>
        </p:grpSp>
        <p:grpSp>
          <p:nvGrpSpPr>
            <p:cNvPr id="9" name="그룹 129"/>
            <p:cNvGrpSpPr>
              <a:grpSpLocks/>
            </p:cNvGrpSpPr>
            <p:nvPr/>
          </p:nvGrpSpPr>
          <p:grpSpPr bwMode="auto">
            <a:xfrm>
              <a:off x="2324172" y="1556792"/>
              <a:ext cx="687504" cy="2549562"/>
              <a:chOff x="1722664" y="1509276"/>
              <a:chExt cx="528751" cy="4110036"/>
            </a:xfrm>
          </p:grpSpPr>
          <p:cxnSp>
            <p:nvCxnSpPr>
              <p:cNvPr id="10" name="직선 연결선 9"/>
              <p:cNvCxnSpPr>
                <a:cxnSpLocks noChangeShapeType="1"/>
              </p:cNvCxnSpPr>
              <p:nvPr/>
            </p:nvCxnSpPr>
            <p:spPr bwMode="auto">
              <a:xfrm rot="16200000" flipH="1">
                <a:off x="-324088" y="3563840"/>
                <a:ext cx="4095176" cy="1672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11" name="직선 연결선 10"/>
              <p:cNvCxnSpPr>
                <a:cxnSpLocks noChangeShapeType="1"/>
              </p:cNvCxnSpPr>
              <p:nvPr/>
            </p:nvCxnSpPr>
            <p:spPr bwMode="auto">
              <a:xfrm rot="16200000" flipH="1">
                <a:off x="-155360" y="3556028"/>
                <a:ext cx="4095176" cy="1672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12" name="직선 연결선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21297" y="3570888"/>
                <a:ext cx="4095176" cy="1672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13" name="직선 연결선 12"/>
              <p:cNvCxnSpPr>
                <a:cxnSpLocks noChangeShapeType="1"/>
              </p:cNvCxnSpPr>
              <p:nvPr/>
            </p:nvCxnSpPr>
            <p:spPr bwMode="auto">
              <a:xfrm rot="16200000" flipH="1">
                <a:off x="202991" y="3556029"/>
                <a:ext cx="4095176" cy="1672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prstDash val="sysDash"/>
                <a:round/>
                <a:headEnd/>
                <a:tailEnd/>
              </a:ln>
            </p:spPr>
          </p:cxnSp>
        </p:grpSp>
      </p:grpSp>
      <p:sp>
        <p:nvSpPr>
          <p:cNvPr id="29" name="제목 34"/>
          <p:cNvSpPr txBox="1">
            <a:spLocks/>
          </p:cNvSpPr>
          <p:nvPr/>
        </p:nvSpPr>
        <p:spPr>
          <a:xfrm>
            <a:off x="319088" y="0"/>
            <a:ext cx="8824912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rPr>
              <a:t>2D ECEI Observation: A Single Large ELM Crash Event Consisted of A Series of Multiple Filament Bursts</a:t>
            </a:r>
          </a:p>
        </p:txBody>
      </p:sp>
    </p:spTree>
    <p:extLst>
      <p:ext uri="{BB962C8B-B14F-4D97-AF65-F5344CB8AC3E}">
        <p14:creationId xmlns="" xmlns:p14="http://schemas.microsoft.com/office/powerpoint/2010/main" val="219455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4509"/>
            <a:ext cx="6748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Suppression of ELMs with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n=1 Resonant magnetic perturbations 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3977" y="908720"/>
            <a:ext cx="5212090" cy="5760732"/>
            <a:chOff x="-3977" y="908720"/>
            <a:chExt cx="5212090" cy="5760732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280592" y="1124744"/>
              <a:ext cx="0" cy="511256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3933313" y="1124744"/>
              <a:ext cx="0" cy="511256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그림 7" descr="5953_5947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977" y="908720"/>
              <a:ext cx="5212090" cy="57607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64768" y="1268760"/>
              <a:ext cx="82105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rgbClr val="0000FF"/>
                  </a:solidFill>
                </a:rPr>
                <a:t>Top-RMP</a:t>
              </a:r>
            </a:p>
            <a:p>
              <a:r>
                <a:rPr lang="en-US" altLang="ko-KR" sz="1100" b="1" dirty="0" smtClean="0">
                  <a:solidFill>
                    <a:srgbClr val="00B0F0"/>
                  </a:solidFill>
                </a:rPr>
                <a:t>Mid-RMP</a:t>
              </a:r>
            </a:p>
            <a:p>
              <a:r>
                <a:rPr lang="en-US" altLang="ko-KR" sz="1100" b="1" dirty="0" err="1" smtClean="0">
                  <a:solidFill>
                    <a:srgbClr val="00B050"/>
                  </a:solidFill>
                </a:rPr>
                <a:t>Bot</a:t>
              </a:r>
              <a:r>
                <a:rPr lang="en-US" altLang="ko-KR" sz="1100" b="1" dirty="0" smtClean="0">
                  <a:solidFill>
                    <a:srgbClr val="00B050"/>
                  </a:solidFill>
                </a:rPr>
                <a:t>-RMP</a:t>
              </a:r>
              <a:endParaRPr lang="ko-KR" altLang="en-US" sz="1100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520" y="1196752"/>
              <a:ext cx="9669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altLang="ko-KR" sz="11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altLang="ko-KR" sz="11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=2.0T</a:t>
              </a:r>
            </a:p>
            <a:p>
              <a:r>
                <a:rPr lang="en-US" altLang="ko-KR" sz="11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altLang="ko-KR" sz="1100" b="1" baseline="-25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NBI</a:t>
              </a:r>
              <a:r>
                <a:rPr lang="en-US" altLang="ko-KR" sz="11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=1.4MW</a:t>
              </a:r>
              <a:endParaRPr lang="ko-KR" altLang="en-US"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64097" y="923915"/>
            <a:ext cx="397239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 phasing RMP strongly mitigated or suppressed ELMs</a:t>
            </a:r>
          </a:p>
          <a:p>
            <a:pPr marL="358775" lvl="0" indent="-9207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en-US" altLang="ko-KR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JET, ELM mitigated by n=1 (</a:t>
            </a:r>
            <a:r>
              <a:rPr kumimoji="0" lang="en-US" altLang="ko-KR" sz="1600" b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Y.Liang</a:t>
            </a:r>
            <a:r>
              <a:rPr kumimoji="0" lang="en-US" altLang="ko-KR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PRL, 2007</a:t>
            </a:r>
            <a:r>
              <a:rPr kumimoji="0" lang="en-US" altLang="ko-KR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66700" lvl="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16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distinctive phases </a:t>
            </a:r>
            <a:r>
              <a:rPr kumimoji="0" lang="en-US" altLang="ko-KR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observed</a:t>
            </a:r>
          </a:p>
          <a:p>
            <a:pPr marL="531813" lvl="0" indent="-173038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</a:pPr>
            <a:r>
              <a:rPr kumimoji="0"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ELM excitation phase</a:t>
            </a:r>
          </a:p>
          <a:p>
            <a:pPr marL="531813" lvl="0" indent="-173038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</a:pPr>
            <a:r>
              <a:rPr kumimoji="0"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ELM suppression 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phase</a:t>
            </a:r>
          </a:p>
          <a:p>
            <a:pPr marL="358775" lvl="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16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Density</a:t>
            </a:r>
            <a:r>
              <a:rPr kumimoji="0" lang="en-US" altLang="ko-KR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(~10%) pumping out initially. Then, </a:t>
            </a:r>
            <a:r>
              <a:rPr kumimoji="0" lang="en-US" altLang="ko-KR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increasing </a:t>
            </a:r>
            <a:r>
              <a:rPr kumimoji="0" lang="en-US" altLang="ko-KR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when ELM </a:t>
            </a:r>
            <a:r>
              <a:rPr kumimoji="0" lang="en-US" altLang="ko-KR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suppressed</a:t>
            </a:r>
          </a:p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0" lang="en-US" altLang="ko-KR" sz="1600" b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Stored energy</a:t>
            </a:r>
            <a:r>
              <a:rPr kumimoji="0" lang="en-US" altLang="ko-KR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drop by ~8% initially. Then slightly increased or sustained when ELM </a:t>
            </a:r>
            <a:r>
              <a:rPr kumimoji="0" lang="en-US" altLang="ko-KR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suppressed</a:t>
            </a:r>
          </a:p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0" lang="en-US" altLang="ko-KR" sz="1600" b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Rotation</a:t>
            </a:r>
            <a:r>
              <a:rPr kumimoji="0" lang="en-US" altLang="ko-KR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decreased (~10%) initially. Then sustained when ELM </a:t>
            </a:r>
            <a:r>
              <a:rPr kumimoji="0" lang="en-US" altLang="ko-KR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suppressed</a:t>
            </a:r>
          </a:p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0" lang="en-US" altLang="ko-KR" sz="1600" b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ko-KR" sz="16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Te</a:t>
            </a:r>
            <a:r>
              <a:rPr kumimoji="0"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/Ti</a:t>
            </a:r>
            <a:r>
              <a:rPr kumimoji="0" lang="en-US" altLang="ko-KR" sz="16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changes were relatively small</a:t>
            </a:r>
          </a:p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0" lang="en-US" altLang="ko-KR" sz="1600" b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182563" lvl="0" indent="-1825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0" lang="en-US" altLang="ko-KR" sz="1800" b="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7934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ko-KR" dirty="0">
                <a:solidFill>
                  <a:prstClr val="white"/>
                </a:solidFill>
                <a:latin typeface="Arial" pitchFamily="34" charset="0"/>
                <a:ea typeface="맑은 고딕"/>
                <a:cs typeface="Arial" pitchFamily="34" charset="0"/>
              </a:rPr>
              <a:t>Strong locking observed instead of ELM-Suppression at relatively </a:t>
            </a:r>
            <a:r>
              <a:rPr kumimoji="0" lang="en-US" altLang="ko-KR" dirty="0" smtClean="0">
                <a:solidFill>
                  <a:prstClr val="white"/>
                </a:solidFill>
                <a:latin typeface="Arial" pitchFamily="34" charset="0"/>
                <a:ea typeface="맑은 고딕"/>
                <a:cs typeface="Arial" pitchFamily="34" charset="0"/>
              </a:rPr>
              <a:t>high edge </a:t>
            </a:r>
            <a:r>
              <a:rPr kumimoji="0" lang="en-US" altLang="ko-KR" dirty="0" err="1" smtClean="0">
                <a:solidFill>
                  <a:prstClr val="white"/>
                </a:solidFill>
                <a:latin typeface="Arial" pitchFamily="34" charset="0"/>
                <a:ea typeface="맑은 고딕"/>
                <a:cs typeface="Arial" pitchFamily="34" charset="0"/>
              </a:rPr>
              <a:t>Te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슬라이드 번호 개체 틀 1"/>
          <p:cNvSpPr txBox="1">
            <a:spLocks/>
          </p:cNvSpPr>
          <p:nvPr/>
        </p:nvSpPr>
        <p:spPr>
          <a:xfrm>
            <a:off x="4337570" y="6477471"/>
            <a:ext cx="738485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auto" latinLnBrk="1">
              <a:spcBef>
                <a:spcPts val="0"/>
              </a:spcBef>
              <a:spcAft>
                <a:spcPts val="0"/>
              </a:spcAft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007"/>
            <a:ext cx="9151272" cy="513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805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372" y="188640"/>
            <a:ext cx="5836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Direct ECH in the pedestal region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0" y="1003449"/>
            <a:ext cx="6602413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015043" y="1212721"/>
            <a:ext cx="18774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Optimal edge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</a:rPr>
              <a:t>heating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</a:rPr>
              <a:t>at B</a:t>
            </a:r>
            <a:r>
              <a:rPr lang="en-US" altLang="ko-KR" sz="2000" baseline="-25000" dirty="0" smtClean="0">
                <a:solidFill>
                  <a:schemeClr val="tx1"/>
                </a:solidFill>
              </a:rPr>
              <a:t>T0 </a:t>
            </a:r>
            <a:r>
              <a:rPr lang="en-US" altLang="ko-KR" sz="2000" dirty="0" smtClean="0">
                <a:solidFill>
                  <a:schemeClr val="tx1"/>
                </a:solidFill>
              </a:rPr>
              <a:t>= 2.3 T</a:t>
            </a:r>
          </a:p>
          <a:p>
            <a:endParaRPr lang="en-US" altLang="ko-KR" sz="2000" dirty="0">
              <a:solidFill>
                <a:schemeClr val="tx1"/>
              </a:solidFill>
            </a:endParaRPr>
          </a:p>
          <a:p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47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764704"/>
            <a:ext cx="681990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18540"/>
            <a:ext cx="5846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ECH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near pedestal increases </a:t>
            </a:r>
            <a:r>
              <a:rPr lang="en-US" altLang="ko-KR" dirty="0" err="1" smtClean="0">
                <a:solidFill>
                  <a:schemeClr val="bg1"/>
                </a:solidFill>
              </a:rPr>
              <a:t>f</a:t>
            </a:r>
            <a:r>
              <a:rPr lang="en-US" altLang="ko-KR" baseline="-25000" dirty="0" err="1" smtClean="0">
                <a:solidFill>
                  <a:schemeClr val="bg1"/>
                </a:solidFill>
              </a:rPr>
              <a:t>ELM</a:t>
            </a:r>
            <a:endParaRPr lang="ko-KR" altLang="en-US" baseline="-2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1412776"/>
            <a:ext cx="3422732" cy="4914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Shot 6313</a:t>
            </a:r>
          </a:p>
          <a:p>
            <a:r>
              <a:rPr lang="en-US" altLang="ko-KR" sz="2000" dirty="0" smtClean="0">
                <a:solidFill>
                  <a:schemeClr val="tx1"/>
                </a:solidFill>
              </a:rPr>
              <a:t>At relatively low </a:t>
            </a:r>
            <a:r>
              <a:rPr lang="el-GR" altLang="ko-KR" sz="2000" i="1" dirty="0" smtClean="0">
                <a:solidFill>
                  <a:schemeClr val="tx1"/>
                </a:solidFill>
              </a:rPr>
              <a:t>ν</a:t>
            </a:r>
            <a:r>
              <a:rPr lang="en-US" altLang="ko-KR" sz="2000" dirty="0" smtClean="0">
                <a:solidFill>
                  <a:schemeClr val="tx1"/>
                </a:solidFill>
              </a:rPr>
              <a:t>*</a:t>
            </a:r>
          </a:p>
          <a:p>
            <a:r>
              <a:rPr lang="en-US" altLang="ko-KR" sz="2000" dirty="0" err="1" smtClean="0">
                <a:solidFill>
                  <a:schemeClr val="tx1"/>
                </a:solidFill>
              </a:rPr>
              <a:t>f</a:t>
            </a:r>
            <a:r>
              <a:rPr lang="en-US" altLang="ko-KR" sz="2000" baseline="-25000" dirty="0" err="1" smtClean="0">
                <a:solidFill>
                  <a:schemeClr val="tx1"/>
                </a:solidFill>
              </a:rPr>
              <a:t>ELM</a:t>
            </a:r>
            <a:r>
              <a:rPr lang="en-US" altLang="ko-KR" sz="2000" dirty="0" smtClean="0">
                <a:solidFill>
                  <a:schemeClr val="tx1"/>
                </a:solidFill>
              </a:rPr>
              <a:t> before ECH ~20~30 Hz</a:t>
            </a:r>
          </a:p>
          <a:p>
            <a:r>
              <a:rPr lang="en-US" altLang="ko-KR" sz="2000" dirty="0" err="1">
                <a:solidFill>
                  <a:schemeClr val="tx1"/>
                </a:solidFill>
              </a:rPr>
              <a:t>f</a:t>
            </a:r>
            <a:r>
              <a:rPr lang="en-US" altLang="ko-KR" sz="2000" baseline="-25000" dirty="0" err="1">
                <a:solidFill>
                  <a:schemeClr val="tx1"/>
                </a:solidFill>
              </a:rPr>
              <a:t>ELM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during </a:t>
            </a:r>
            <a:r>
              <a:rPr lang="en-US" altLang="ko-KR" sz="2000" dirty="0">
                <a:solidFill>
                  <a:schemeClr val="tx1"/>
                </a:solidFill>
              </a:rPr>
              <a:t>ECH </a:t>
            </a:r>
            <a:r>
              <a:rPr lang="en-US" altLang="ko-KR" sz="2000" dirty="0" smtClean="0">
                <a:solidFill>
                  <a:schemeClr val="tx1"/>
                </a:solidFill>
              </a:rPr>
              <a:t>~40 Hz</a:t>
            </a:r>
          </a:p>
          <a:p>
            <a:r>
              <a:rPr lang="en-US" altLang="ko-KR" sz="2000" dirty="0" err="1">
                <a:solidFill>
                  <a:schemeClr val="tx1"/>
                </a:solidFill>
              </a:rPr>
              <a:t>f</a:t>
            </a:r>
            <a:r>
              <a:rPr lang="en-US" altLang="ko-KR" sz="2000" baseline="-25000" dirty="0" err="1">
                <a:solidFill>
                  <a:schemeClr val="tx1"/>
                </a:solidFill>
              </a:rPr>
              <a:t>ELM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after </a:t>
            </a:r>
            <a:r>
              <a:rPr lang="en-US" altLang="ko-KR" sz="2000" dirty="0">
                <a:solidFill>
                  <a:schemeClr val="tx1"/>
                </a:solidFill>
              </a:rPr>
              <a:t>ECH </a:t>
            </a:r>
            <a:r>
              <a:rPr lang="en-US" altLang="ko-KR" sz="2000" dirty="0" smtClean="0">
                <a:solidFill>
                  <a:schemeClr val="tx1"/>
                </a:solidFill>
              </a:rPr>
              <a:t>~20~30 Hz</a:t>
            </a:r>
          </a:p>
          <a:p>
            <a:endParaRPr lang="en-US" altLang="ko-KR" sz="2000" dirty="0">
              <a:solidFill>
                <a:schemeClr val="tx1"/>
              </a:solidFill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</a:rPr>
              <a:t>Clear n</a:t>
            </a:r>
            <a:r>
              <a:rPr lang="en-US" altLang="ko-KR" sz="2000" baseline="-25000" dirty="0" smtClean="0">
                <a:solidFill>
                  <a:schemeClr val="tx1"/>
                </a:solidFill>
              </a:rPr>
              <a:t>e</a:t>
            </a:r>
            <a:r>
              <a:rPr lang="en-US" altLang="ko-KR" sz="2000" dirty="0" smtClean="0">
                <a:solidFill>
                  <a:schemeClr val="tx1"/>
                </a:solidFill>
              </a:rPr>
              <a:t> &amp; V</a:t>
            </a:r>
            <a:r>
              <a:rPr lang="en-US" altLang="ko-KR" sz="2000" baseline="-25000" dirty="0" smtClean="0">
                <a:solidFill>
                  <a:schemeClr val="tx1"/>
                </a:solidFill>
              </a:rPr>
              <a:t>T</a:t>
            </a:r>
            <a:r>
              <a:rPr lang="en-US" altLang="ko-KR" sz="2000" dirty="0" smtClean="0">
                <a:solidFill>
                  <a:schemeClr val="tx1"/>
                </a:solidFill>
              </a:rPr>
              <a:t> drop</a:t>
            </a:r>
          </a:p>
          <a:p>
            <a:r>
              <a:rPr lang="en-US" altLang="ko-KR" sz="2000" dirty="0" smtClean="0">
                <a:solidFill>
                  <a:schemeClr val="tx1"/>
                </a:solidFill>
              </a:rPr>
              <a:t>Similar △W</a:t>
            </a:r>
            <a:r>
              <a:rPr lang="en-US" altLang="ko-KR" sz="2000" baseline="-25000" dirty="0" smtClean="0">
                <a:solidFill>
                  <a:schemeClr val="tx1"/>
                </a:solidFill>
              </a:rPr>
              <a:t>ELM</a:t>
            </a:r>
          </a:p>
          <a:p>
            <a:r>
              <a:rPr lang="en-US" altLang="ko-KR" sz="2000" dirty="0" smtClean="0">
                <a:solidFill>
                  <a:schemeClr val="tx1"/>
                </a:solidFill>
              </a:rPr>
              <a:t>No clear effect of ECCD</a:t>
            </a:r>
          </a:p>
          <a:p>
            <a:endParaRPr lang="en-US" altLang="ko-KR" sz="2000" baseline="-25000" dirty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>
              <a:solidFill>
                <a:schemeClr val="tx1"/>
              </a:solidFill>
            </a:endParaRPr>
          </a:p>
          <a:p>
            <a:endParaRPr lang="en-US" altLang="ko-KR" sz="2000" dirty="0">
              <a:solidFill>
                <a:schemeClr val="tx1"/>
              </a:solidFill>
            </a:endParaRPr>
          </a:p>
          <a:p>
            <a:endParaRPr lang="ko-KR" altLang="en-US" sz="2000" dirty="0">
              <a:solidFill>
                <a:schemeClr val="tx1"/>
              </a:solidFill>
            </a:endParaRPr>
          </a:p>
          <a:p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945804" y="980728"/>
            <a:ext cx="1728192" cy="5544616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5906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4625" y="115888"/>
            <a:ext cx="8867775" cy="114300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2643" name="내용 개체 틀 3"/>
          <p:cNvSpPr txBox="1">
            <a:spLocks/>
          </p:cNvSpPr>
          <p:nvPr/>
        </p:nvSpPr>
        <p:spPr bwMode="auto">
          <a:xfrm>
            <a:off x="250824" y="1045369"/>
            <a:ext cx="85693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Short introduction to KSTAR</a:t>
            </a: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endParaRPr lang="en-US" altLang="ko-KR" sz="12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H-modes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L-H transition power threshold</a:t>
            </a:r>
            <a:endParaRPr lang="en-US" altLang="ko-KR" sz="20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Characteristics of H-mode discharges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Effect of ECRH on rotation</a:t>
            </a:r>
          </a:p>
          <a:p>
            <a:pPr marL="457200" lvl="3" eaLnBrk="0" hangingPunct="0">
              <a:spcBef>
                <a:spcPts val="600"/>
              </a:spcBef>
            </a:pPr>
            <a:endParaRPr lang="en-US" altLang="ko-KR" sz="12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Control of Edge Localized Modes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Effect of resonant magnetic perturbation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Direct pedestal heating by ECRH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ELM mitigation by SMBI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ELM </a:t>
            </a:r>
            <a:r>
              <a:rPr lang="en-US" altLang="ko-KR" sz="2000" dirty="0" err="1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pacemaking</a:t>
            </a: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 by Vertical jog</a:t>
            </a: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endParaRPr lang="en-US" altLang="ko-KR" sz="12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Control of </a:t>
            </a: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Tearing </a:t>
            </a: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Modes</a:t>
            </a:r>
          </a:p>
          <a:p>
            <a:pPr marL="457200" lvl="3" eaLnBrk="0" hangingPunct="0">
              <a:spcBef>
                <a:spcPts val="600"/>
              </a:spcBef>
            </a:pPr>
            <a:endParaRPr lang="en-US" altLang="ko-KR" sz="20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457200" lvl="3" eaLnBrk="0" hangingPunct="0">
              <a:spcBef>
                <a:spcPts val="600"/>
              </a:spcBef>
            </a:pPr>
            <a:endParaRPr lang="en-US" altLang="ko-KR" sz="2000" dirty="0">
              <a:ea typeface="MS PGothic" pitchFamily="34" charset="-128"/>
              <a:cs typeface="Arial" charset="0"/>
            </a:endParaRPr>
          </a:p>
        </p:txBody>
      </p:sp>
      <p:sp>
        <p:nvSpPr>
          <p:cNvPr id="8" name="슬라이드 번호 개체 틀 1"/>
          <p:cNvSpPr txBox="1">
            <a:spLocks/>
          </p:cNvSpPr>
          <p:nvPr/>
        </p:nvSpPr>
        <p:spPr>
          <a:xfrm>
            <a:off x="421196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auto" latinLnBrk="1">
              <a:spcBef>
                <a:spcPts val="0"/>
              </a:spcBef>
              <a:spcAft>
                <a:spcPts val="0"/>
              </a:spcAft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A323B-5EF9-4E0B-9552-D64C8C16D1E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굴림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굴림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283968" y="6492875"/>
            <a:ext cx="45720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7529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70620"/>
            <a:ext cx="46958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419872" y="1052736"/>
            <a:ext cx="288032" cy="5112568"/>
          </a:xfrm>
          <a:prstGeom prst="rect">
            <a:avLst/>
          </a:prstGeom>
          <a:solidFill>
            <a:schemeClr val="accent5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2456"/>
            <a:ext cx="59955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Large ELMs are triggered by ECH 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at </a:t>
            </a:r>
            <a:r>
              <a:rPr lang="en-US" altLang="ko-KR" dirty="0">
                <a:solidFill>
                  <a:schemeClr val="bg1"/>
                </a:solidFill>
              </a:rPr>
              <a:t>relatively </a:t>
            </a:r>
            <a:r>
              <a:rPr lang="en-US" altLang="ko-KR" dirty="0" smtClean="0">
                <a:solidFill>
                  <a:schemeClr val="bg1"/>
                </a:solidFill>
              </a:rPr>
              <a:t>high </a:t>
            </a:r>
            <a:r>
              <a:rPr lang="el-GR" altLang="ko-KR" i="1" dirty="0">
                <a:solidFill>
                  <a:schemeClr val="bg1"/>
                </a:solidFill>
              </a:rPr>
              <a:t>ν</a:t>
            </a:r>
            <a:r>
              <a:rPr lang="en-US" altLang="ko-KR" dirty="0">
                <a:solidFill>
                  <a:schemeClr val="bg1"/>
                </a:solidFill>
              </a:rPr>
              <a:t>*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7749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372" y="0"/>
            <a:ext cx="853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Mitigation of ELMs with Supersonic Molecular Beam Injection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88511"/>
            <a:ext cx="91821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196" y="1157536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chemeClr val="tx1"/>
                </a:solidFill>
              </a:rPr>
              <a:t>After SMBI injection, </a:t>
            </a:r>
          </a:p>
          <a:p>
            <a:r>
              <a:rPr lang="en-US" altLang="ko-KR" sz="1800" dirty="0" smtClean="0">
                <a:solidFill>
                  <a:schemeClr val="tx1"/>
                </a:solidFill>
              </a:rPr>
              <a:t>ELM type changed from type-I like to grassy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026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22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9418"/>
            <a:ext cx="679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ELM pace-making with fast vertical jog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52" y="1484784"/>
            <a:ext cx="8640960" cy="518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218532" y="850469"/>
            <a:ext cx="794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</a:rPr>
              <a:t>~5 mm of vertical excursion trigger ELMs (~3 mm is marginal)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</a:rPr>
              <a:t>ELM is triggered when plasma moves away with its maximum speed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59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23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9418"/>
            <a:ext cx="839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Multiple ELMs triggered with larger excursion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52" y="1570955"/>
            <a:ext cx="88455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932" y="980728"/>
            <a:ext cx="8568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In addition to the normal trigger, larger ELMs are triggered when the vertical position is at lower minimum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734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4625" y="115888"/>
            <a:ext cx="8867775" cy="114300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2643" name="내용 개체 틀 3"/>
          <p:cNvSpPr txBox="1">
            <a:spLocks/>
          </p:cNvSpPr>
          <p:nvPr/>
        </p:nvSpPr>
        <p:spPr bwMode="auto">
          <a:xfrm>
            <a:off x="250824" y="1045369"/>
            <a:ext cx="85693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Short introduction to KSTAR</a:t>
            </a: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endParaRPr lang="en-US" altLang="ko-KR" sz="1200" dirty="0" smtClean="0">
              <a:solidFill>
                <a:schemeClr val="bg1">
                  <a:lumMod val="50000"/>
                </a:schemeClr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H-modes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L-H transition power threshold</a:t>
            </a:r>
            <a:endParaRPr lang="en-US" altLang="ko-KR" sz="2000" dirty="0" smtClean="0">
              <a:solidFill>
                <a:schemeClr val="bg1">
                  <a:lumMod val="50000"/>
                </a:schemeClr>
              </a:solidFill>
              <a:ea typeface="MS PGothic" pitchFamily="34" charset="-128"/>
              <a:cs typeface="Arial" charset="0"/>
            </a:endParaRP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Characteristics of H-mode discharges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Effect of ECRH on rotation</a:t>
            </a:r>
          </a:p>
          <a:p>
            <a:pPr marL="457200" lvl="3" eaLnBrk="0" hangingPunct="0">
              <a:spcBef>
                <a:spcPts val="600"/>
              </a:spcBef>
            </a:pPr>
            <a:endParaRPr lang="en-US" altLang="ko-KR" sz="1200" dirty="0" smtClean="0">
              <a:solidFill>
                <a:schemeClr val="bg1">
                  <a:lumMod val="50000"/>
                </a:schemeClr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Control of Edge Localized Modes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Effect of resonant magnetic perturbation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Direct pedestal heating by ECRH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ELM mitigation by SMBI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ELM </a:t>
            </a:r>
            <a:r>
              <a:rPr lang="en-US" altLang="ko-KR" sz="200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pacemaking</a:t>
            </a: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 by Vertical jog</a:t>
            </a: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endParaRPr lang="en-US" altLang="ko-KR" sz="12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Control of </a:t>
            </a: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Tearing </a:t>
            </a: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Modes</a:t>
            </a:r>
          </a:p>
          <a:p>
            <a:pPr marL="457200" lvl="3" eaLnBrk="0" hangingPunct="0">
              <a:spcBef>
                <a:spcPts val="600"/>
              </a:spcBef>
            </a:pPr>
            <a:endParaRPr lang="en-US" altLang="ko-KR" sz="20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457200" lvl="3" eaLnBrk="0" hangingPunct="0">
              <a:spcBef>
                <a:spcPts val="600"/>
              </a:spcBef>
            </a:pPr>
            <a:endParaRPr lang="en-US" altLang="ko-KR" sz="2000" dirty="0">
              <a:ea typeface="MS PGothic" pitchFamily="34" charset="-128"/>
              <a:cs typeface="Arial" charset="0"/>
            </a:endParaRPr>
          </a:p>
        </p:txBody>
      </p:sp>
      <p:sp>
        <p:nvSpPr>
          <p:cNvPr id="8" name="슬라이드 번호 개체 틀 1"/>
          <p:cNvSpPr txBox="1">
            <a:spLocks/>
          </p:cNvSpPr>
          <p:nvPr/>
        </p:nvSpPr>
        <p:spPr>
          <a:xfrm>
            <a:off x="421196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auto" latinLnBrk="1">
              <a:spcBef>
                <a:spcPts val="0"/>
              </a:spcBef>
              <a:spcAft>
                <a:spcPts val="0"/>
              </a:spcAft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A323B-5EF9-4E0B-9552-D64C8C16D1E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굴림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굴림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25</a:t>
            </a:fld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3528" y="179418"/>
            <a:ext cx="269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NTM in KSTAR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3" name="6123_6.78822s_3.197ms_10u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27052" y="1071108"/>
            <a:ext cx="4489896" cy="5238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37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26</a:t>
            </a:fld>
            <a:endParaRPr lang="ko-KR" altLang="en-US" dirty="0"/>
          </a:p>
        </p:txBody>
      </p:sp>
      <p:pic>
        <p:nvPicPr>
          <p:cNvPr id="6" name="Picture 2" descr="C:\Documents and Settings\Kyungjin\바탕 화면\KSTAR\#6272\overvi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75"/>
          <a:stretch/>
        </p:blipFill>
        <p:spPr bwMode="auto">
          <a:xfrm>
            <a:off x="35496" y="1124401"/>
            <a:ext cx="9045649" cy="52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3258" y="15378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+mj-lt"/>
              </a:rPr>
              <a:t>I</a:t>
            </a:r>
            <a:r>
              <a:rPr lang="en-US" sz="1200" b="1" baseline="-25000" dirty="0" err="1" smtClean="0">
                <a:latin typeface="+mj-lt"/>
              </a:rPr>
              <a:t>p</a:t>
            </a:r>
            <a:r>
              <a:rPr lang="en-US" sz="1200" b="1" dirty="0" smtClean="0">
                <a:latin typeface="+mj-lt"/>
              </a:rPr>
              <a:t> (kA)</a:t>
            </a:r>
            <a:endParaRPr lang="en-US" sz="1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7762" y="3759062"/>
            <a:ext cx="88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NBI (</a:t>
            </a:r>
            <a:r>
              <a:rPr lang="en-US" sz="1200" b="1" dirty="0" err="1" smtClean="0">
                <a:solidFill>
                  <a:srgbClr val="0000FF"/>
                </a:solidFill>
                <a:latin typeface="+mj-lt"/>
              </a:rPr>
              <a:t>keV</a:t>
            </a:r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)</a:t>
            </a:r>
            <a:endParaRPr lang="en-US" sz="1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0083" y="1526814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R (m)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7334" y="3099957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z (m)</a:t>
            </a:r>
            <a:endParaRPr lang="en-US" sz="1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305" y="4653241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  <a:ea typeface="맑은 고딕"/>
              </a:rPr>
              <a:t>κ</a:t>
            </a:r>
            <a:endParaRPr lang="en-US" sz="1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780" y="4675421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latin typeface="+mj-lt"/>
              </a:rPr>
              <a:t>β</a:t>
            </a:r>
            <a:r>
              <a:rPr lang="en-US" sz="1200" b="1" baseline="-25000" dirty="0" smtClean="0">
                <a:latin typeface="+mj-lt"/>
              </a:rPr>
              <a:t>p</a:t>
            </a:r>
            <a:endParaRPr lang="en-US" sz="12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9829" y="1528322"/>
            <a:ext cx="942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+mj-lt"/>
              </a:rPr>
              <a:t>V</a:t>
            </a:r>
            <a:r>
              <a:rPr lang="en-US" sz="1200" b="1" baseline="-25000" dirty="0" err="1" smtClean="0">
                <a:latin typeface="+mj-lt"/>
              </a:rPr>
              <a:t>tor</a:t>
            </a:r>
            <a:r>
              <a:rPr lang="en-US" sz="1200" b="1" baseline="-25000" dirty="0" smtClean="0">
                <a:latin typeface="+mj-lt"/>
              </a:rPr>
              <a:t> </a:t>
            </a:r>
            <a:r>
              <a:rPr lang="en-US" sz="1200" b="1" dirty="0" smtClean="0">
                <a:latin typeface="+mj-lt"/>
              </a:rPr>
              <a:t>(km/s)</a:t>
            </a:r>
            <a:endParaRPr lang="en-US" sz="12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7247" y="3110990"/>
            <a:ext cx="369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H</a:t>
            </a:r>
            <a:r>
              <a:rPr lang="el-GR" sz="1200" b="1" baseline="-25000" dirty="0" smtClean="0">
                <a:latin typeface="+mj-lt"/>
              </a:rPr>
              <a:t>α</a:t>
            </a:r>
            <a:endParaRPr lang="en-US" sz="1200" b="1" dirty="0">
              <a:latin typeface="+mj-lt"/>
            </a:endParaRPr>
          </a:p>
        </p:txBody>
      </p:sp>
      <p:cxnSp>
        <p:nvCxnSpPr>
          <p:cNvPr id="15" name="Straight Connector 28"/>
          <p:cNvCxnSpPr/>
          <p:nvPr/>
        </p:nvCxnSpPr>
        <p:spPr>
          <a:xfrm flipV="1">
            <a:off x="6207621" y="1555389"/>
            <a:ext cx="0" cy="452547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23845" y="4683646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RMP</a:t>
            </a:r>
            <a:r>
              <a:rPr lang="en-US" sz="1200" b="1" baseline="-25000" dirty="0" smtClean="0">
                <a:latin typeface="+mj-lt"/>
              </a:rPr>
              <a:t> </a:t>
            </a:r>
            <a:r>
              <a:rPr lang="en-US" sz="1200" b="1" dirty="0" smtClean="0">
                <a:latin typeface="+mj-lt"/>
              </a:rPr>
              <a:t>(A)</a:t>
            </a:r>
            <a:endParaRPr lang="en-US" sz="1200" b="1" dirty="0">
              <a:latin typeface="+mj-lt"/>
            </a:endParaRPr>
          </a:p>
        </p:txBody>
      </p:sp>
      <p:cxnSp>
        <p:nvCxnSpPr>
          <p:cNvPr id="17" name="Straight Connector 3"/>
          <p:cNvCxnSpPr/>
          <p:nvPr/>
        </p:nvCxnSpPr>
        <p:spPr>
          <a:xfrm flipV="1">
            <a:off x="1721537" y="1537847"/>
            <a:ext cx="0" cy="452547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27"/>
          <p:cNvCxnSpPr/>
          <p:nvPr/>
        </p:nvCxnSpPr>
        <p:spPr>
          <a:xfrm flipV="1">
            <a:off x="3965848" y="1555389"/>
            <a:ext cx="0" cy="452547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29"/>
          <p:cNvCxnSpPr/>
          <p:nvPr/>
        </p:nvCxnSpPr>
        <p:spPr>
          <a:xfrm flipV="1">
            <a:off x="8430344" y="1570247"/>
            <a:ext cx="0" cy="452547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0256" y="6216635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Time (s)</a:t>
            </a:r>
            <a:endParaRPr lang="en-US" sz="12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0079" y="6216635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Time (s)</a:t>
            </a:r>
            <a:endParaRPr lang="en-US" sz="12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6760" y="6216635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Time (s)</a:t>
            </a:r>
            <a:endParaRPr lang="en-US" sz="12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6583" y="6216635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Time (s)</a:t>
            </a:r>
            <a:endParaRPr lang="en-US" sz="12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54080" y="1526814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+mj-lt"/>
              </a:rPr>
              <a:t>T</a:t>
            </a:r>
            <a:r>
              <a:rPr lang="en-US" sz="1200" b="1" baseline="-25000" dirty="0" err="1" smtClean="0">
                <a:latin typeface="+mj-lt"/>
              </a:rPr>
              <a:t>e</a:t>
            </a:r>
            <a:r>
              <a:rPr lang="en-US" sz="1200" b="1" dirty="0" smtClean="0">
                <a:latin typeface="+mj-lt"/>
              </a:rPr>
              <a:t> (</a:t>
            </a:r>
            <a:r>
              <a:rPr lang="en-US" sz="1200" b="1" dirty="0" err="1" smtClean="0">
                <a:latin typeface="+mj-lt"/>
              </a:rPr>
              <a:t>keV</a:t>
            </a:r>
            <a:r>
              <a:rPr lang="en-US" sz="1200" b="1" dirty="0" smtClean="0">
                <a:latin typeface="+mj-lt"/>
              </a:rPr>
              <a:t>)</a:t>
            </a:r>
            <a:endParaRPr lang="en-US" sz="12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2072" y="3110990"/>
            <a:ext cx="798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+mj-lt"/>
              </a:rPr>
              <a:t>W</a:t>
            </a:r>
            <a:r>
              <a:rPr lang="en-US" sz="1200" b="1" baseline="-25000" dirty="0" err="1" smtClean="0">
                <a:latin typeface="+mj-lt"/>
              </a:rPr>
              <a:t>tot</a:t>
            </a:r>
            <a:r>
              <a:rPr lang="en-US" sz="1200" b="1" dirty="0" smtClean="0">
                <a:latin typeface="+mj-lt"/>
              </a:rPr>
              <a:t> (kJ)</a:t>
            </a:r>
            <a:endParaRPr lang="en-US" sz="12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7617" y="311099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NBI (MW)</a:t>
            </a:r>
            <a:endParaRPr lang="en-US" sz="12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004" y="4675421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170 GHz ECH (kW)</a:t>
            </a:r>
            <a:endParaRPr lang="en-US" sz="12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980" y="578631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+mj-lt"/>
              </a:rPr>
              <a:t>110 GHz ECH (kW)</a:t>
            </a:r>
            <a:endParaRPr lang="en-US" sz="1200" b="1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29" name="Straight Connector 7"/>
          <p:cNvCxnSpPr/>
          <p:nvPr/>
        </p:nvCxnSpPr>
        <p:spPr>
          <a:xfrm>
            <a:off x="5060356" y="1177464"/>
            <a:ext cx="30373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8"/>
          <p:cNvSpPr/>
          <p:nvPr/>
        </p:nvSpPr>
        <p:spPr>
          <a:xfrm>
            <a:off x="5408737" y="980728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accent6"/>
                </a:solidFill>
                <a:latin typeface="+mj-lt"/>
              </a:rPr>
              <a:t>:  m/n=2/1 </a:t>
            </a:r>
            <a:r>
              <a:rPr lang="en-US" altLang="ko-KR" sz="1600" b="1" dirty="0">
                <a:solidFill>
                  <a:schemeClr val="accent6"/>
                </a:solidFill>
                <a:latin typeface="+mj-lt"/>
              </a:rPr>
              <a:t>tearing </a:t>
            </a:r>
            <a:r>
              <a:rPr lang="en-US" altLang="ko-KR" sz="1600" b="1" dirty="0" smtClean="0">
                <a:solidFill>
                  <a:schemeClr val="accent6"/>
                </a:solidFill>
                <a:latin typeface="+mj-lt"/>
              </a:rPr>
              <a:t>appears</a:t>
            </a:r>
            <a:endParaRPr lang="en-US" altLang="ko-KR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1" name="Rectangle 8"/>
          <p:cNvSpPr/>
          <p:nvPr/>
        </p:nvSpPr>
        <p:spPr>
          <a:xfrm>
            <a:off x="368177" y="1021026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 smtClean="0">
                <a:latin typeface="+mj-lt"/>
              </a:rPr>
              <a:t>#6272</a:t>
            </a:r>
            <a:endParaRPr lang="en-US" altLang="ko-KR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179418"/>
            <a:ext cx="673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Tearing mode </a:t>
            </a:r>
            <a:r>
              <a:rPr lang="en-US" altLang="ko-KR" dirty="0" err="1" smtClean="0">
                <a:solidFill>
                  <a:schemeClr val="bg1"/>
                </a:solidFill>
              </a:rPr>
              <a:t>stabilisation</a:t>
            </a:r>
            <a:r>
              <a:rPr lang="en-US" altLang="ko-KR" dirty="0" smtClean="0">
                <a:solidFill>
                  <a:schemeClr val="bg1"/>
                </a:solidFill>
              </a:rPr>
              <a:t> experiment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73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27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9418"/>
            <a:ext cx="886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Estimation of Island width from </a:t>
            </a:r>
            <a:r>
              <a:rPr lang="en-US" altLang="ko-KR" dirty="0" err="1" smtClean="0">
                <a:solidFill>
                  <a:schemeClr val="bg1"/>
                </a:solidFill>
              </a:rPr>
              <a:t>Mirnov</a:t>
            </a:r>
            <a:r>
              <a:rPr lang="en-US" altLang="ko-KR" dirty="0" smtClean="0">
                <a:solidFill>
                  <a:schemeClr val="bg1"/>
                </a:solidFill>
              </a:rPr>
              <a:t> coil signals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1044916"/>
              </p:ext>
            </p:extLst>
          </p:nvPr>
        </p:nvGraphicFramePr>
        <p:xfrm>
          <a:off x="4599415" y="881825"/>
          <a:ext cx="4680000" cy="3269031"/>
        </p:xfrm>
        <a:graphic>
          <a:graphicData uri="http://schemas.openxmlformats.org/presentationml/2006/ole">
            <p:oleObj spid="_x0000_s120836" name="Graph" r:id="rId3" imgW="4154400" imgH="2901600" progId="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705937" y="1313873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MC1P03</a:t>
            </a:r>
          </a:p>
          <a:p>
            <a:pPr algn="r"/>
            <a:r>
              <a:rPr lang="en-US" sz="1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FFT</a:t>
            </a:r>
            <a:endParaRPr lang="en-US" sz="1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8" descr="C:\Documents and Settings\Kyungjin\바탕 화면\KSTAR\#6272\mirnov_p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6" t="10157" r="20816" b="15351"/>
          <a:stretch/>
        </p:blipFill>
        <p:spPr bwMode="auto">
          <a:xfrm>
            <a:off x="278415" y="1414456"/>
            <a:ext cx="334664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C:\Documents and Settings\Kyungjin\바탕 화면\KSTAR\#6272\mirnov_p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91" r="5929"/>
          <a:stretch/>
        </p:blipFill>
        <p:spPr bwMode="auto">
          <a:xfrm>
            <a:off x="3629572" y="1198433"/>
            <a:ext cx="504321" cy="21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98695" y="1126424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MC1P03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7174164"/>
              </p:ext>
            </p:extLst>
          </p:nvPr>
        </p:nvGraphicFramePr>
        <p:xfrm>
          <a:off x="-540568" y="288032"/>
          <a:ext cx="6786682" cy="4581128"/>
        </p:xfrm>
        <a:graphic>
          <a:graphicData uri="http://schemas.openxmlformats.org/presentationml/2006/ole">
            <p:oleObj spid="_x0000_s120837" name="Graph" r:id="rId5" imgW="45705600" imgH="32184000" progId="">
              <p:embed/>
            </p:oleObj>
          </a:graphicData>
        </a:graphic>
      </p:graphicFrame>
      <p:sp>
        <p:nvSpPr>
          <p:cNvPr id="32" name="Right Arrow 45"/>
          <p:cNvSpPr/>
          <p:nvPr/>
        </p:nvSpPr>
        <p:spPr>
          <a:xfrm flipV="1">
            <a:off x="4399769" y="2406485"/>
            <a:ext cx="313349" cy="275540"/>
          </a:xfrm>
          <a:prstGeom prst="rightArrow">
            <a:avLst/>
          </a:prstGeom>
          <a:solidFill>
            <a:srgbClr val="488F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4839" y="1828264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FFT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analysis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13811" y="2348407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2/1 mode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270" y="1947087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4/2 mode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6367" y="2662861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2/1 mode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tracking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4879233" y="3933056"/>
            <a:ext cx="4256166" cy="2628000"/>
            <a:chOff x="5305346" y="4005064"/>
            <a:chExt cx="4256166" cy="2628000"/>
          </a:xfrm>
        </p:grpSpPr>
        <p:pic>
          <p:nvPicPr>
            <p:cNvPr id="38" name="Picture 1" descr="MC1P03_width_mod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58961" y="4005064"/>
              <a:ext cx="4202551" cy="2628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16200000">
              <a:off x="4765903" y="5048564"/>
              <a:ext cx="1355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Island width (m)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54"/>
          <p:cNvGrpSpPr/>
          <p:nvPr/>
        </p:nvGrpSpPr>
        <p:grpSpPr>
          <a:xfrm>
            <a:off x="134399" y="3805683"/>
            <a:ext cx="3720631" cy="2431629"/>
            <a:chOff x="214548" y="3573016"/>
            <a:chExt cx="3853396" cy="2732168"/>
          </a:xfrm>
        </p:grpSpPr>
        <p:pic>
          <p:nvPicPr>
            <p:cNvPr id="41" name="Picture 19" descr="C:\Documents and Settings\Kyungjin\My Documents\네이트온 받은 파일\#6272_FFT_MC1P0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8" t="6262" r="7398"/>
            <a:stretch/>
          </p:blipFill>
          <p:spPr bwMode="auto">
            <a:xfrm>
              <a:off x="214548" y="3573016"/>
              <a:ext cx="3853396" cy="273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62"/>
            <p:cNvCxnSpPr/>
            <p:nvPr/>
          </p:nvCxnSpPr>
          <p:spPr>
            <a:xfrm>
              <a:off x="1259248" y="3597959"/>
              <a:ext cx="0" cy="241200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3" name="Straight Connector 63"/>
            <p:cNvCxnSpPr/>
            <p:nvPr/>
          </p:nvCxnSpPr>
          <p:spPr>
            <a:xfrm>
              <a:off x="1374689" y="3591102"/>
              <a:ext cx="0" cy="241200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>
            <a:off x="705728" y="3820541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4.5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15891" y="3815208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4.6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68"/>
          <p:cNvCxnSpPr/>
          <p:nvPr/>
        </p:nvCxnSpPr>
        <p:spPr>
          <a:xfrm flipV="1">
            <a:off x="1004913" y="3949699"/>
            <a:ext cx="128698" cy="675"/>
          </a:xfrm>
          <a:prstGeom prst="straightConnector1">
            <a:avLst/>
          </a:prstGeom>
          <a:noFill/>
          <a:ln w="19050" cap="flat" cmpd="sng" algn="ctr">
            <a:solidFill>
              <a:srgbClr val="30311D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69"/>
          <p:cNvCxnSpPr/>
          <p:nvPr/>
        </p:nvCxnSpPr>
        <p:spPr>
          <a:xfrm flipH="1" flipV="1">
            <a:off x="1245074" y="3949263"/>
            <a:ext cx="129600" cy="0"/>
          </a:xfrm>
          <a:prstGeom prst="straightConnector1">
            <a:avLst/>
          </a:prstGeom>
          <a:noFill/>
          <a:ln w="19050" cap="flat" cmpd="sng" algn="ctr">
            <a:solidFill>
              <a:srgbClr val="30311D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943734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28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9418"/>
            <a:ext cx="7672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Determination of Island Location using ECE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1"/>
          <p:cNvGrpSpPr/>
          <p:nvPr/>
        </p:nvGrpSpPr>
        <p:grpSpPr>
          <a:xfrm rot="16200000">
            <a:off x="122693" y="2138628"/>
            <a:ext cx="4175593" cy="3299954"/>
            <a:chOff x="4472851" y="3078485"/>
            <a:chExt cx="4175593" cy="3299954"/>
          </a:xfrm>
        </p:grpSpPr>
        <p:grpSp>
          <p:nvGrpSpPr>
            <p:cNvPr id="33" name="Group 41"/>
            <p:cNvGrpSpPr>
              <a:grpSpLocks noChangeAspect="1"/>
            </p:cNvGrpSpPr>
            <p:nvPr/>
          </p:nvGrpSpPr>
          <p:grpSpPr>
            <a:xfrm>
              <a:off x="4472852" y="3078485"/>
              <a:ext cx="4175594" cy="3299954"/>
              <a:chOff x="3935736" y="2492896"/>
              <a:chExt cx="4588561" cy="3626322"/>
            </a:xfrm>
          </p:grpSpPr>
          <p:pic>
            <p:nvPicPr>
              <p:cNvPr id="39" name="Picture 4" descr="C:\Documents and Settings\Kyungjin\바탕 화면\t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7732" t="5143" r="6405" b="6474"/>
              <a:stretch/>
            </p:blipFill>
            <p:spPr bwMode="auto">
              <a:xfrm>
                <a:off x="4210050" y="2492896"/>
                <a:ext cx="2810222" cy="3459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0" descr="C:\Documents and Settings\Kyungjin\바탕 화면\t1p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896" t="5662" r="5160" b="2566"/>
              <a:stretch/>
            </p:blipFill>
            <p:spPr bwMode="auto">
              <a:xfrm>
                <a:off x="6051749" y="2507730"/>
                <a:ext cx="2472548" cy="3611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tangle 22"/>
              <p:cNvSpPr/>
              <p:nvPr/>
            </p:nvSpPr>
            <p:spPr>
              <a:xfrm>
                <a:off x="4427984" y="2517253"/>
                <a:ext cx="1187177" cy="32975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" descr="C:\Documents and Settings\Kyungjin\바탕 화면\t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247" t="5808" r="87245" b="9937"/>
              <a:stretch/>
            </p:blipFill>
            <p:spPr bwMode="auto">
              <a:xfrm>
                <a:off x="3935736" y="2526804"/>
                <a:ext cx="276224" cy="3297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/>
            <p:cNvSpPr txBox="1"/>
            <p:nvPr/>
          </p:nvSpPr>
          <p:spPr>
            <a:xfrm rot="5400000">
              <a:off x="6257782" y="3218309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core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6238546" y="5657920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edge</a:t>
              </a:r>
              <a:endPara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Connector 48"/>
            <p:cNvCxnSpPr/>
            <p:nvPr/>
          </p:nvCxnSpPr>
          <p:spPr>
            <a:xfrm flipH="1">
              <a:off x="4722476" y="4922131"/>
              <a:ext cx="38160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7"/>
            <p:cNvCxnSpPr/>
            <p:nvPr/>
          </p:nvCxnSpPr>
          <p:spPr>
            <a:xfrm flipH="1">
              <a:off x="4716015" y="5229203"/>
              <a:ext cx="38160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5400000">
              <a:off x="8015130" y="4931643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island</a:t>
              </a:r>
              <a:endParaRPr lang="en-US" sz="1400" b="1" dirty="0">
                <a:latin typeface="+mj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08784" y="5877272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 (m)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1" descr="MC1P03_width_mo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976" y="2564904"/>
            <a:ext cx="4260595" cy="266429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16200000">
            <a:off x="4053517" y="3680411"/>
            <a:ext cx="1355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Island width (m)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71"/>
          <p:cNvCxnSpPr/>
          <p:nvPr/>
        </p:nvCxnSpPr>
        <p:spPr>
          <a:xfrm>
            <a:off x="6058998" y="2770958"/>
            <a:ext cx="0" cy="2160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3734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29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9418"/>
            <a:ext cx="7951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Preliminary simulation of the island evolution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884" y="1337717"/>
            <a:ext cx="3337773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From experiment</a:t>
            </a:r>
            <a:endParaRPr kumimoji="0" lang="en-US" sz="1800" b="1" i="0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altLang="ko-KR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ko-K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altLang="ko-KR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ko-KR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ssumed</a:t>
            </a: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from the Weiland model</a:t>
            </a:r>
          </a:p>
        </p:txBody>
      </p:sp>
      <p:grpSp>
        <p:nvGrpSpPr>
          <p:cNvPr id="27" name="Group 10"/>
          <p:cNvGrpSpPr>
            <a:grpSpLocks noChangeAspect="1"/>
          </p:cNvGrpSpPr>
          <p:nvPr/>
        </p:nvGrpSpPr>
        <p:grpSpPr>
          <a:xfrm>
            <a:off x="4499992" y="2636912"/>
            <a:ext cx="5214228" cy="3672400"/>
            <a:chOff x="4500560" y="2708920"/>
            <a:chExt cx="5112000" cy="3600400"/>
          </a:xfrm>
        </p:grpSpPr>
        <p:grpSp>
          <p:nvGrpSpPr>
            <p:cNvPr id="28" name="Group 6"/>
            <p:cNvGrpSpPr/>
            <p:nvPr/>
          </p:nvGrpSpPr>
          <p:grpSpPr>
            <a:xfrm>
              <a:off x="4500560" y="2708920"/>
              <a:ext cx="5112000" cy="3600400"/>
              <a:chOff x="4356544" y="2708920"/>
              <a:chExt cx="5112000" cy="3600400"/>
            </a:xfrm>
          </p:grpSpPr>
          <p:grpSp>
            <p:nvGrpSpPr>
              <p:cNvPr id="31" name="Group 5"/>
              <p:cNvGrpSpPr/>
              <p:nvPr/>
            </p:nvGrpSpPr>
            <p:grpSpPr>
              <a:xfrm>
                <a:off x="4356544" y="2708920"/>
                <a:ext cx="5112000" cy="3563999"/>
                <a:chOff x="4500560" y="2421280"/>
                <a:chExt cx="5112000" cy="3563999"/>
              </a:xfrm>
            </p:grpSpPr>
            <p:pic>
              <p:nvPicPr>
                <p:cNvPr id="34" name="Picture 15" descr="MC1P03_width_mod.jp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000" y="2599200"/>
                  <a:ext cx="4525653" cy="3132344"/>
                </a:xfrm>
                <a:prstGeom prst="rect">
                  <a:avLst/>
                </a:prstGeom>
              </p:spPr>
            </p:pic>
            <p:graphicFrame>
              <p:nvGraphicFramePr>
                <p:cNvPr id="35" name="Object 1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607060301"/>
                    </p:ext>
                  </p:extLst>
                </p:nvPr>
              </p:nvGraphicFramePr>
              <p:xfrm>
                <a:off x="4500560" y="2421280"/>
                <a:ext cx="5112000" cy="3563999"/>
              </p:xfrm>
              <a:graphic>
                <a:graphicData uri="http://schemas.openxmlformats.org/presentationml/2006/ole">
                  <p:oleObj spid="_x0000_s121859" name="Graph" r:id="rId4" imgW="4132800" imgH="2907360" progId="">
                    <p:embed/>
                  </p:oleObj>
                </a:graphicData>
              </a:graphic>
            </p:graphicFrame>
          </p:grpSp>
          <p:sp>
            <p:nvSpPr>
              <p:cNvPr id="32" name="TextBox 31"/>
              <p:cNvSpPr txBox="1"/>
              <p:nvPr/>
            </p:nvSpPr>
            <p:spPr>
              <a:xfrm>
                <a:off x="6595918" y="5970766"/>
                <a:ext cx="9676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Time (s)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3864425" y="4153690"/>
                <a:ext cx="16921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Island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width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(m)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209013" y="3378478"/>
              <a:ext cx="595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xp.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37205" y="4530606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0311D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Simul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0311D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36" name="Group 9"/>
          <p:cNvGrpSpPr/>
          <p:nvPr/>
        </p:nvGrpSpPr>
        <p:grpSpPr>
          <a:xfrm>
            <a:off x="-396552" y="2636912"/>
            <a:ext cx="5142858" cy="3600000"/>
            <a:chOff x="-468560" y="2709320"/>
            <a:chExt cx="5142858" cy="3600000"/>
          </a:xfrm>
        </p:grpSpPr>
        <p:pic>
          <p:nvPicPr>
            <p:cNvPr id="37" name="Picture 2" descr="Graph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68560" y="2709320"/>
              <a:ext cx="5142858" cy="3600000"/>
            </a:xfrm>
            <a:prstGeom prst="rect">
              <a:avLst/>
            </a:prstGeom>
          </p:spPr>
        </p:pic>
        <p:sp>
          <p:nvSpPr>
            <p:cNvPr id="38" name="Rounded Rectangle 26"/>
            <p:cNvSpPr/>
            <p:nvPr/>
          </p:nvSpPr>
          <p:spPr>
            <a:xfrm>
              <a:off x="918066" y="3544788"/>
              <a:ext cx="655789" cy="18015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7544" y="4869160"/>
              <a:ext cx="6811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</a:t>
              </a:r>
              <a:r>
                <a:rPr kumimoji="0" lang="en-US" sz="11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en-US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keV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7544" y="4535542"/>
              <a:ext cx="7072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B8BA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</a:t>
              </a:r>
              <a:r>
                <a:rPr kumimoji="0" lang="en-US" sz="11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2B8BA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B8BA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en-US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B8BA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keV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B8BA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35696" y="4653136"/>
              <a:ext cx="9006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en-US" sz="11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(10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19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-3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1560" y="3933056"/>
              <a:ext cx="9268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en-US" sz="11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(10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19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-3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35696" y="5327630"/>
              <a:ext cx="10415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en-US" sz="11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ech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(MW/m</a:t>
              </a:r>
              <a:r>
                <a:rPr kumimoji="0" lang="en-US" sz="11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44" name="Straight Connector 8"/>
            <p:cNvCxnSpPr/>
            <p:nvPr/>
          </p:nvCxnSpPr>
          <p:spPr>
            <a:xfrm>
              <a:off x="467544" y="5194800"/>
              <a:ext cx="3456384" cy="0"/>
            </a:xfrm>
            <a:prstGeom prst="line">
              <a:avLst/>
            </a:prstGeom>
            <a:noFill/>
            <a:ln w="25400" cap="flat" cmpd="sng" algn="ctr">
              <a:solidFill>
                <a:srgbClr val="30311D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5" name="Rectangle 11"/>
          <p:cNvSpPr/>
          <p:nvPr/>
        </p:nvSpPr>
        <p:spPr>
          <a:xfrm>
            <a:off x="2073318" y="3068960"/>
            <a:ext cx="504056" cy="2592288"/>
          </a:xfrm>
          <a:prstGeom prst="rect">
            <a:avLst/>
          </a:prstGeom>
          <a:solidFill>
            <a:srgbClr val="008000">
              <a:alpha val="24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0311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62482" y="3068960"/>
            <a:ext cx="100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2/1 island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32605" y="1340768"/>
            <a:ext cx="2601994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Initial width: 0.55 m</a:t>
            </a:r>
            <a:endParaRPr kumimoji="0" lang="en-US" sz="1800" b="1" i="0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Using a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2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73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142875" y="3786188"/>
            <a:ext cx="4429125" cy="2286000"/>
          </a:xfrm>
          <a:prstGeom prst="roundRect">
            <a:avLst>
              <a:gd name="adj" fmla="val 8750"/>
            </a:avLst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219075" y="1543050"/>
            <a:ext cx="4214813" cy="1857375"/>
          </a:xfrm>
          <a:prstGeom prst="roundRect">
            <a:avLst>
              <a:gd name="adj" fmla="val 12324"/>
            </a:avLst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91861" tIns="45931" rIns="91861" bIns="45931" anchor="ctr"/>
          <a:lstStyle/>
          <a:p>
            <a:pPr marL="146050" marR="0" lvl="0" indent="-146050" defTabSz="917575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To achieve the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superconducting </a:t>
            </a:r>
            <a:r>
              <a:rPr kumimoji="0" lang="en-US" altLang="ko-K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tokamak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 construction and operation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experiences, and</a:t>
            </a:r>
          </a:p>
          <a:p>
            <a:pPr marL="146050" marR="0" lvl="0" indent="-146050" defTabSz="917575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To develop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high performance steady-state operation physics and technologies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that are essential for ITER and fusion reactor development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044950"/>
            <a:ext cx="43386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646613" y="1638300"/>
            <a:ext cx="1855787" cy="45529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noFill/>
            <a:miter lim="800000"/>
            <a:headEnd/>
            <a:tailEnd/>
          </a:ln>
        </p:spPr>
        <p:txBody>
          <a:bodyPr wrap="none" lIns="158763" tIns="79379" rIns="158763" bIns="79379" anchor="ctr"/>
          <a:lstStyle/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Major radius, </a:t>
            </a:r>
            <a:r>
              <a:rPr kumimoji="0" lang="en-US" altLang="ko-KR" sz="13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R</a:t>
            </a:r>
            <a:r>
              <a:rPr kumimoji="0" lang="en-US" altLang="ko-KR" sz="13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0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Minor radius, </a:t>
            </a:r>
            <a:r>
              <a:rPr kumimoji="0" lang="en-US" altLang="ko-KR" sz="13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a 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Elongation, </a:t>
            </a:r>
            <a:r>
              <a:rPr kumimoji="0" lang="en-US" altLang="ko-KR" sz="13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  <a:sym typeface="Symbol" pitchFamily="18" charset="2"/>
              </a:rPr>
              <a:t>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  <a:sym typeface="Symbol" pitchFamily="18" charset="2"/>
              </a:rPr>
              <a:t>Triangularity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  <a:sym typeface="Symbol" pitchFamily="18" charset="2"/>
              </a:rPr>
              <a:t>, </a:t>
            </a:r>
            <a:r>
              <a:rPr kumimoji="0" lang="en-US" altLang="ko-KR" sz="13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  <a:sym typeface="Symbol" pitchFamily="18" charset="2"/>
              </a:rPr>
              <a:t>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Plasma volume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Bootstrap Current, </a:t>
            </a:r>
            <a:r>
              <a:rPr kumimoji="0" lang="en-US" altLang="ko-KR" sz="13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f</a:t>
            </a:r>
            <a:r>
              <a:rPr kumimoji="0" lang="en-US" altLang="ko-KR" sz="1300" b="0" i="1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bs</a:t>
            </a:r>
            <a:endParaRPr kumimoji="0" lang="en-US" altLang="ko-KR" sz="1300" b="0" i="1" u="none" strike="noStrike" kern="0" cap="none" spc="0" normalizeH="0" baseline="-2500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PFC Materials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Plasma shape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  <a:sym typeface="Symbol" pitchFamily="18" charset="2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Plasma current, </a:t>
            </a:r>
            <a:r>
              <a:rPr kumimoji="0" lang="en-US" altLang="ko-KR" sz="13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I</a:t>
            </a:r>
            <a:r>
              <a:rPr kumimoji="0" lang="en-US" altLang="ko-KR" sz="13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P 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Toroidal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 field, </a:t>
            </a:r>
            <a:r>
              <a:rPr kumimoji="0" lang="en-US" altLang="ko-KR" sz="13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B</a:t>
            </a:r>
            <a:r>
              <a:rPr kumimoji="0" lang="en-US" altLang="ko-KR" sz="13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0 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Pulse length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  <a:sym typeface="Symbol" pitchFamily="18" charset="2"/>
              </a:rPr>
              <a:t></a:t>
            </a:r>
            <a:r>
              <a:rPr kumimoji="0" lang="en-US" altLang="ko-KR" sz="13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  <a:sym typeface="Symbol" pitchFamily="18" charset="2"/>
              </a:rPr>
              <a:t>N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 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Plasma fuel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Superconductor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Auxiliary heating /CD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Cryogenic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646613" y="1333500"/>
            <a:ext cx="1855787" cy="3048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8575">
            <a:noFill/>
            <a:miter lim="800000"/>
            <a:headEnd/>
            <a:tailEnd/>
          </a:ln>
        </p:spPr>
        <p:txBody>
          <a:bodyPr wrap="none" lIns="158763" tIns="79379" rIns="158763" bIns="79379" anchor="ctr"/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PARAMETERS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524625" y="1636713"/>
            <a:ext cx="1238250" cy="455453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noFill/>
            <a:miter lim="800000"/>
            <a:headEnd/>
            <a:tailEnd/>
          </a:ln>
        </p:spPr>
        <p:txBody>
          <a:bodyPr wrap="none" lIns="158763" tIns="79379" rIns="158763" bIns="79379" anchor="ctr"/>
          <a:lstStyle/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1.8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 m</a:t>
            </a:r>
            <a:endParaRPr kumimoji="0" lang="en-US" altLang="ko-KR" sz="13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0.5 m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2.0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  <a:sym typeface="Symbol" pitchFamily="18" charset="2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  <a:sym typeface="Symbol" pitchFamily="18" charset="2"/>
              </a:rPr>
              <a:t>0.8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17.8 m</a:t>
            </a:r>
            <a:r>
              <a:rPr kumimoji="0" lang="en-US" altLang="ko-KR" sz="13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3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 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&gt; 0.7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C, CFC (W)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DN, SN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  <a:sym typeface="Symbol" pitchFamily="18" charset="2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2.0 MA 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3.5 T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300 s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5.0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H, D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Nb</a:t>
            </a:r>
            <a:r>
              <a:rPr kumimoji="0" lang="en-US" altLang="ko-KR" sz="13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3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Sn, </a:t>
            </a:r>
            <a:r>
              <a:rPr kumimoji="0" lang="en-US" altLang="ko-KR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NbTi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~ 28 MW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9 kW @4.5K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524625" y="1333500"/>
            <a:ext cx="1238250" cy="30321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8575">
            <a:noFill/>
            <a:miter lim="800000"/>
            <a:headEnd/>
            <a:tailEnd/>
          </a:ln>
        </p:spPr>
        <p:txBody>
          <a:bodyPr wrap="none" lIns="158763" tIns="79379" rIns="158763" bIns="79379" anchor="ctr"/>
          <a:lstStyle/>
          <a:p>
            <a:pPr marL="0" marR="0" lvl="0" indent="0" algn="ctr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Designed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7785100" y="1639888"/>
            <a:ext cx="1238250" cy="455136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>
            <a:noFill/>
            <a:miter lim="800000"/>
            <a:headEnd/>
            <a:tailEnd/>
          </a:ln>
        </p:spPr>
        <p:txBody>
          <a:bodyPr wrap="none" lIns="158763" tIns="79379" rIns="158763" bIns="79379" anchor="ctr"/>
          <a:lstStyle/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1.8 m</a:t>
            </a:r>
            <a:endParaRPr kumimoji="0" lang="en-US" altLang="ko-KR" sz="13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0.5 m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2.0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  <a:sym typeface="Symbol" pitchFamily="18" charset="2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  <a:sym typeface="Symbol" pitchFamily="18" charset="2"/>
              </a:rPr>
              <a:t>0.8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17.8 m</a:t>
            </a:r>
            <a:r>
              <a:rPr kumimoji="0" lang="en-US" altLang="ko-KR" sz="13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3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 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-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C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DN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  <a:sym typeface="Symbol" pitchFamily="18" charset="2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1.0 MA</a:t>
            </a:r>
            <a:endParaRPr kumimoji="0" lang="en-US" altLang="ko-KR" sz="13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3.6 T  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10 s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 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&gt; 1.5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H, D, He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Nb</a:t>
            </a:r>
            <a:r>
              <a:rPr kumimoji="0" lang="en-US" altLang="ko-KR" sz="13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3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Sn, </a:t>
            </a:r>
            <a:r>
              <a:rPr kumimoji="0" lang="en-US" altLang="ko-KR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NbTi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2.0 MW </a:t>
            </a:r>
          </a:p>
          <a:p>
            <a:pPr marL="0" marR="0" lvl="0" indent="0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5 kW @4.5 K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7785100" y="1335088"/>
            <a:ext cx="1238250" cy="3048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8575">
            <a:noFill/>
            <a:miter lim="800000"/>
            <a:headEnd/>
            <a:tailEnd/>
          </a:ln>
        </p:spPr>
        <p:txBody>
          <a:bodyPr wrap="none" lIns="158763" tIns="79379" rIns="158763" bIns="79379" anchor="ctr"/>
          <a:lstStyle/>
          <a:p>
            <a:pPr marL="0" marR="0" lvl="0" indent="0" algn="ctr" defTabSz="979488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Achieved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81575" y="958850"/>
            <a:ext cx="2211388" cy="36988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KSTAR Parameters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554788" y="6291263"/>
            <a:ext cx="949325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100" kern="0" spc="-150" dirty="0">
                <a:solidFill>
                  <a:sysClr val="windowText" lastClr="000000"/>
                </a:solidFill>
                <a:latin typeface="Helvetica" pitchFamily="34" charset="0"/>
                <a:ea typeface="+mn-ea"/>
                <a:cs typeface="Helvetica" pitchFamily="34" charset="0"/>
              </a:rPr>
              <a:t>Black : achieved</a:t>
            </a:r>
            <a:endParaRPr kumimoji="0" lang="ko-KR" altLang="en-US" sz="1100" spc="-150" dirty="0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386638" y="6296025"/>
            <a:ext cx="8604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100" kern="0" spc="-150" dirty="0">
                <a:solidFill>
                  <a:srgbClr val="FF0000"/>
                </a:solidFill>
                <a:latin typeface="Helvetica" pitchFamily="34" charset="0"/>
                <a:ea typeface="+mn-ea"/>
                <a:cs typeface="Helvetica" pitchFamily="34" charset="0"/>
              </a:rPr>
              <a:t>Red : by 2011</a:t>
            </a:r>
            <a:endParaRPr kumimoji="0" lang="ko-KR" altLang="en-US" sz="1100" spc="-150" dirty="0">
              <a:solidFill>
                <a:srgbClr val="FF0000"/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1" name="타원 30"/>
          <p:cNvSpPr/>
          <p:nvPr/>
        </p:nvSpPr>
        <p:spPr>
          <a:xfrm rot="21099841">
            <a:off x="4672013" y="1000125"/>
            <a:ext cx="285750" cy="28575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32" name="아래쪽 화살표 31"/>
          <p:cNvSpPr/>
          <p:nvPr/>
        </p:nvSpPr>
        <p:spPr>
          <a:xfrm rot="7203694" flipH="1" flipV="1">
            <a:off x="4757738" y="1050925"/>
            <a:ext cx="123825" cy="193675"/>
          </a:xfrm>
          <a:prstGeom prst="downArrow">
            <a:avLst>
              <a:gd name="adj1" fmla="val 54040"/>
              <a:gd name="adj2" fmla="val 46012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125" y="1004888"/>
            <a:ext cx="1800225" cy="36988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KSTAR Mission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34" name="타원 33"/>
          <p:cNvSpPr/>
          <p:nvPr/>
        </p:nvSpPr>
        <p:spPr>
          <a:xfrm rot="21099841">
            <a:off x="309563" y="1019175"/>
            <a:ext cx="285750" cy="28575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35" name="아래쪽 화살표 34"/>
          <p:cNvSpPr/>
          <p:nvPr/>
        </p:nvSpPr>
        <p:spPr>
          <a:xfrm rot="7203694" flipH="1" flipV="1">
            <a:off x="395288" y="1069975"/>
            <a:ext cx="123825" cy="193675"/>
          </a:xfrm>
          <a:prstGeom prst="downArrow">
            <a:avLst>
              <a:gd name="adj1" fmla="val 54040"/>
              <a:gd name="adj2" fmla="val 46012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36" name="제목 2"/>
          <p:cNvSpPr txBox="1">
            <a:spLocks/>
          </p:cNvSpPr>
          <p:nvPr/>
        </p:nvSpPr>
        <p:spPr>
          <a:xfrm>
            <a:off x="98425" y="152894"/>
            <a:ext cx="8867775" cy="114300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6594DA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  <a:ea typeface="굴림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  <a:ea typeface="굴림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  <a:ea typeface="굴림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  <a:ea typeface="굴림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  <a:ea typeface="굴림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  <a:ea typeface="굴림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  <a:ea typeface="굴림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594DA"/>
                </a:solidFill>
                <a:latin typeface="Verdana" pitchFamily="34" charset="0"/>
                <a:ea typeface="굴림" charset="-127"/>
              </a:defRPr>
            </a:lvl9pPr>
            <a:extLst/>
          </a:lstStyle>
          <a:p>
            <a:pPr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KSTAR Mission and Achievements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슬라이드 번호 개체 틀 1"/>
          <p:cNvSpPr txBox="1">
            <a:spLocks/>
          </p:cNvSpPr>
          <p:nvPr/>
        </p:nvSpPr>
        <p:spPr>
          <a:xfrm>
            <a:off x="421196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auto" latinLnBrk="1">
              <a:spcBef>
                <a:spcPts val="0"/>
              </a:spcBef>
              <a:spcAft>
                <a:spcPts val="0"/>
              </a:spcAft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A323B-5EF9-4E0B-9552-D64C8C16D1E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굴림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354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30</a:t>
            </a:fld>
            <a:endParaRPr lang="ko-KR" altLang="en-US" dirty="0"/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325934" y="620688"/>
            <a:ext cx="8498780" cy="8535233"/>
          </a:xfrm>
          <a:prstGeom prst="roundRect">
            <a:avLst>
              <a:gd name="adj" fmla="val 5300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endParaRPr lang="en-US" altLang="ko-KR" sz="2400" b="1" dirty="0">
              <a:solidFill>
                <a:srgbClr val="FF0000"/>
              </a:solidFill>
              <a:latin typeface="Arial" charset="0"/>
              <a:ea typeface="맑은 고딕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Arial" charset="0"/>
                <a:ea typeface="맑은 고딕"/>
                <a:cs typeface="Arial" charset="0"/>
              </a:rPr>
              <a:t>○ </a:t>
            </a:r>
            <a:r>
              <a:rPr lang="en-US" altLang="ko-KR" sz="2800" b="1" dirty="0">
                <a:solidFill>
                  <a:srgbClr val="0000FF"/>
                </a:solidFill>
                <a:latin typeface="Arial" charset="0"/>
                <a:ea typeface="맑은 고딕"/>
                <a:cs typeface="Arial" charset="0"/>
              </a:rPr>
              <a:t>Main Research </a:t>
            </a:r>
            <a:r>
              <a:rPr lang="en-US" altLang="ko-KR" sz="2800" b="1" dirty="0" smtClean="0">
                <a:solidFill>
                  <a:srgbClr val="0000FF"/>
                </a:solidFill>
                <a:latin typeface="Arial" charset="0"/>
                <a:ea typeface="맑은 고딕"/>
                <a:cs typeface="Arial" charset="0"/>
              </a:rPr>
              <a:t>Direction</a:t>
            </a:r>
            <a:endParaRPr lang="en-US" altLang="ko-KR" sz="2400" b="1" dirty="0">
              <a:solidFill>
                <a:srgbClr val="00B050"/>
              </a:solidFill>
              <a:latin typeface="Arial" charset="0"/>
              <a:ea typeface="맑은 고딕"/>
              <a:cs typeface="Arial" charset="0"/>
            </a:endParaRPr>
          </a:p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Controllable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H-mode (&gt; 10 s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) at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~1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MA </a:t>
            </a:r>
          </a:p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ITER relevant/urgent </a:t>
            </a:r>
            <a:r>
              <a:rPr lang="en-US" altLang="ko-KR" sz="2400" b="1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physics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issues</a:t>
            </a:r>
          </a:p>
          <a:p>
            <a:pPr marL="450850" lvl="1">
              <a:spcBef>
                <a:spcPts val="600"/>
              </a:spcBef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- ELM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mitigation by using RMP, SMBI,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ECCD, etc</a:t>
            </a:r>
          </a:p>
          <a:p>
            <a:pPr marL="450850" lvl="1">
              <a:spcBef>
                <a:spcPts val="600"/>
              </a:spcBef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 - IOS-related issues: OPEN!</a:t>
            </a:r>
            <a:endParaRPr lang="en-US" altLang="ko-KR" sz="2400" b="1" dirty="0">
              <a:solidFill>
                <a:schemeClr val="tx1"/>
              </a:solidFill>
              <a:latin typeface="Arial" charset="0"/>
              <a:ea typeface="맑은 고딕"/>
              <a:cs typeface="Arial" charset="0"/>
            </a:endParaRPr>
          </a:p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Supported by Theory and </a:t>
            </a:r>
            <a:r>
              <a:rPr lang="en-US" altLang="ko-KR" sz="2400" b="1" dirty="0" err="1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modelling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 (</a:t>
            </a:r>
            <a:r>
              <a:rPr lang="en-US" altLang="ko-KR" sz="2400" b="1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ex, WCI)</a:t>
            </a:r>
          </a:p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endParaRPr lang="en-US" altLang="ko-KR" sz="2400" b="1" dirty="0">
              <a:solidFill>
                <a:srgbClr val="0000FF"/>
              </a:solidFill>
              <a:latin typeface="Arial" charset="0"/>
              <a:ea typeface="맑은 고딕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Arial" charset="0"/>
                <a:ea typeface="맑은 고딕"/>
                <a:cs typeface="Arial" charset="0"/>
              </a:rPr>
              <a:t>○ </a:t>
            </a:r>
            <a:r>
              <a:rPr lang="en-US" altLang="ko-KR" sz="2800" b="1" dirty="0">
                <a:solidFill>
                  <a:srgbClr val="0000FF"/>
                </a:solidFill>
                <a:latin typeface="Arial" charset="0"/>
                <a:ea typeface="맑은 고딕"/>
                <a:cs typeface="Arial" charset="0"/>
              </a:rPr>
              <a:t>Hardware Priority (mission oriented) </a:t>
            </a:r>
          </a:p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NB(+2 MW) -&gt;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NB(3.5 MW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), LH(0.5 MW), ECH(1 MW)</a:t>
            </a:r>
          </a:p>
          <a:p>
            <a:pPr marL="450850" lvl="1">
              <a:spcBef>
                <a:spcPts val="600"/>
              </a:spcBef>
              <a:defRPr/>
            </a:pP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                          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ICRH(1 MW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)</a:t>
            </a:r>
          </a:p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IRC(In-vessel radial control coil) </a:t>
            </a:r>
            <a:endParaRPr lang="en-US" altLang="ko-KR" sz="2400" b="1" dirty="0">
              <a:solidFill>
                <a:schemeClr val="tx1"/>
              </a:solidFill>
              <a:latin typeface="Arial" charset="0"/>
              <a:ea typeface="맑은 고딕"/>
              <a:cs typeface="Arial" charset="0"/>
            </a:endParaRPr>
          </a:p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Thomson(25ch), BES, </a:t>
            </a:r>
            <a:r>
              <a:rPr lang="en-US" altLang="ko-KR" sz="2400" b="1" dirty="0" err="1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Reflectometry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, Diverter IR</a:t>
            </a:r>
          </a:p>
          <a:p>
            <a:pPr marL="450850" lvl="1">
              <a:spcBef>
                <a:spcPts val="600"/>
              </a:spcBef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 </a:t>
            </a:r>
            <a:endParaRPr lang="en-US" altLang="ko-KR" sz="2400" b="1" dirty="0">
              <a:solidFill>
                <a:schemeClr val="tx1"/>
              </a:solidFill>
              <a:latin typeface="Arial" charset="0"/>
              <a:ea typeface="맑은 고딕"/>
              <a:cs typeface="맑은 고딕"/>
            </a:endParaRPr>
          </a:p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endParaRPr lang="en-US" altLang="ko-KR" sz="2400" b="1" dirty="0">
              <a:solidFill>
                <a:srgbClr val="FF0000"/>
              </a:solidFill>
              <a:latin typeface="Arial" charset="0"/>
              <a:ea typeface="맑은 고딕"/>
              <a:cs typeface="맑은 고딕"/>
            </a:endParaRPr>
          </a:p>
          <a:p>
            <a:pPr marL="625475" lvl="1" indent="-174625">
              <a:spcBef>
                <a:spcPts val="600"/>
              </a:spcBef>
              <a:defRPr/>
            </a:pPr>
            <a:r>
              <a:rPr lang="en-US" altLang="ko-KR" sz="2400" b="1" dirty="0">
                <a:solidFill>
                  <a:srgbClr val="FF0000"/>
                </a:solidFill>
                <a:latin typeface="Arial" charset="0"/>
                <a:ea typeface="맑은 고딕"/>
                <a:cs typeface="맑은 고딕"/>
              </a:rPr>
              <a:t>   </a:t>
            </a:r>
            <a:endParaRPr lang="en-US" altLang="ko-KR" sz="2400" b="1" dirty="0">
              <a:solidFill>
                <a:srgbClr val="0000FF"/>
              </a:solidFill>
              <a:latin typeface="Arial" charset="0"/>
              <a:ea typeface="맑은 고딕"/>
              <a:cs typeface="맑은 고딕"/>
            </a:endParaRPr>
          </a:p>
          <a:p>
            <a:pPr marL="625475" lvl="1" indent="-174625">
              <a:spcBef>
                <a:spcPts val="600"/>
              </a:spcBef>
              <a:buFont typeface="Arial" charset="0"/>
              <a:buChar char="•"/>
              <a:defRPr/>
            </a:pPr>
            <a:endParaRPr lang="en-US" altLang="ko-KR" b="1" dirty="0">
              <a:solidFill>
                <a:srgbClr val="FF0000"/>
              </a:solidFill>
              <a:latin typeface="Arial" charset="0"/>
              <a:ea typeface="맑은 고딕"/>
              <a:cs typeface="맑은 고딕"/>
            </a:endParaRPr>
          </a:p>
          <a:p>
            <a:pPr marL="625475" lvl="1" indent="-174625">
              <a:spcBef>
                <a:spcPts val="600"/>
              </a:spcBef>
              <a:defRPr/>
            </a:pPr>
            <a:r>
              <a:rPr lang="en-US" altLang="ko-KR" b="1" dirty="0">
                <a:solidFill>
                  <a:srgbClr val="FF0000"/>
                </a:solidFill>
                <a:latin typeface="Arial" charset="0"/>
                <a:ea typeface="맑은 고딕"/>
                <a:cs typeface="맑은 고딕"/>
              </a:rPr>
              <a:t>   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07504" y="188640"/>
            <a:ext cx="8784976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Strategy for </a:t>
            </a:r>
            <a:r>
              <a:rPr lang="en-US" altLang="ko-KR" sz="3200" b="1" dirty="0" smtClean="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2012 experiments (Preliminary)</a:t>
            </a:r>
            <a:endParaRPr lang="en-US" altLang="ko-KR" sz="3200" b="1" dirty="0">
              <a:solidFill>
                <a:schemeClr val="bg1"/>
              </a:solidFill>
              <a:latin typeface="맑은 고딕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13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31</a:t>
            </a:fld>
            <a:endParaRPr lang="ko-KR" altLang="en-US" dirty="0"/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66700" y="3645961"/>
            <a:ext cx="8610600" cy="2014002"/>
          </a:xfrm>
          <a:prstGeom prst="roundRect">
            <a:avLst>
              <a:gd name="adj" fmla="val 7119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buFont typeface="Arial" charset="0"/>
              <a:buChar char="•"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August </a:t>
            </a: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: Evacuation start </a:t>
            </a:r>
          </a:p>
          <a:p>
            <a:pPr marL="261938" indent="-261938">
              <a:buFont typeface="Arial" charset="0"/>
              <a:buChar char="•"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Sep. </a:t>
            </a: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: </a:t>
            </a:r>
            <a:r>
              <a:rPr lang="en-US" altLang="ko-KR" sz="2000" dirty="0" err="1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Cryo</a:t>
            </a: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-facility operation and magnet cool-down (300 K ~ 4.5 </a:t>
            </a: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K</a:t>
            </a: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)</a:t>
            </a:r>
          </a:p>
          <a:p>
            <a:pPr marL="261938" indent="-261938">
              <a:buFont typeface="Arial" charset="0"/>
              <a:buChar char="•"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Sep. </a:t>
            </a: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: SC magnet and power supply </a:t>
            </a: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operation</a:t>
            </a:r>
          </a:p>
          <a:p>
            <a:pPr marL="261938" indent="-261938">
              <a:buFont typeface="Arial" charset="0"/>
              <a:buChar char="•"/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Oct. </a:t>
            </a:r>
            <a:r>
              <a:rPr lang="en-US" altLang="ko-KR" sz="2000" b="1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~ </a:t>
            </a:r>
            <a:r>
              <a:rPr lang="en-US" altLang="ko-KR" sz="20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Nov. </a:t>
            </a:r>
            <a:r>
              <a:rPr lang="en-US" altLang="ko-KR" sz="2000" b="1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: Plasma </a:t>
            </a:r>
            <a:r>
              <a:rPr lang="en-US" altLang="ko-KR" sz="2000" b="1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experiments</a:t>
            </a:r>
          </a:p>
          <a:p>
            <a:pPr marL="261938" indent="-261938">
              <a:buFont typeface="Arial" charset="0"/>
              <a:buChar char="•"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Dec. </a:t>
            </a: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: Closing the experiments and magnet </a:t>
            </a: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warm-up</a:t>
            </a:r>
          </a:p>
          <a:p>
            <a:pPr marL="261938" indent="-261938">
              <a:buFont typeface="Arial" charset="0"/>
              <a:buChar char="•"/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맑은 고딕"/>
                <a:cs typeface="Arial" charset="0"/>
              </a:rPr>
              <a:t>(*) During Jan. to July, New NBI installation</a:t>
            </a:r>
            <a:endParaRPr lang="en-US" altLang="ko-KR" sz="2000" dirty="0">
              <a:solidFill>
                <a:schemeClr val="tx1"/>
              </a:solidFill>
              <a:latin typeface="Arial" charset="0"/>
              <a:ea typeface="맑은 고딕"/>
              <a:cs typeface="Arial" charset="0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1198036"/>
            <a:ext cx="8143940" cy="2128765"/>
          </a:xfrm>
          <a:prstGeom prst="rect">
            <a:avLst/>
          </a:prstGeom>
        </p:spPr>
      </p:pic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371474" y="1225535"/>
            <a:ext cx="8075805" cy="2071681"/>
            <a:chOff x="500034" y="1888687"/>
            <a:chExt cx="5945517" cy="2322265"/>
          </a:xfrm>
        </p:grpSpPr>
        <p:cxnSp>
          <p:nvCxnSpPr>
            <p:cNvPr id="6" name="직선 화살표 연결선 5"/>
            <p:cNvCxnSpPr/>
            <p:nvPr/>
          </p:nvCxnSpPr>
          <p:spPr>
            <a:xfrm flipV="1">
              <a:off x="4357192" y="2606721"/>
              <a:ext cx="739112" cy="266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>
            <a:xfrm flipV="1">
              <a:off x="4524763" y="2999103"/>
              <a:ext cx="571541" cy="1067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>
            <a:xfrm>
              <a:off x="4705891" y="3490249"/>
              <a:ext cx="1554709" cy="12457"/>
            </a:xfrm>
            <a:prstGeom prst="straightConnector1">
              <a:avLst/>
            </a:prstGeom>
            <a:ln w="76200">
              <a:solidFill>
                <a:srgbClr val="CC00CC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>
              <a:off x="5277432" y="3970717"/>
              <a:ext cx="797027" cy="800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4991661" y="2994981"/>
              <a:ext cx="1319282" cy="1780"/>
            </a:xfrm>
            <a:prstGeom prst="straightConnector1">
              <a:avLst/>
            </a:prstGeom>
            <a:ln w="762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>
              <a:spLocks noChangeArrowheads="1"/>
            </p:cNvSpPr>
            <p:nvPr/>
          </p:nvSpPr>
          <p:spPr bwMode="auto">
            <a:xfrm>
              <a:off x="500034" y="2479524"/>
              <a:ext cx="2850204" cy="34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r>
                <a:rPr kumimoji="0" lang="en-US" altLang="ko-KR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Evacuation &amp; Wall conditioning</a:t>
              </a:r>
              <a:endParaRPr kumimoji="0" lang="ko-KR" altLang="en-US" sz="1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직사각형 11"/>
            <p:cNvSpPr>
              <a:spLocks noChangeArrowheads="1"/>
            </p:cNvSpPr>
            <p:nvPr/>
          </p:nvSpPr>
          <p:spPr bwMode="auto">
            <a:xfrm>
              <a:off x="500034" y="2908152"/>
              <a:ext cx="1752403" cy="34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r>
                <a:rPr kumimoji="0" lang="en-US" altLang="ko-KR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Magnet cool-down</a:t>
              </a:r>
              <a:endParaRPr kumimoji="0" lang="ko-KR" altLang="en-US" sz="1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직사각형 12"/>
            <p:cNvSpPr>
              <a:spLocks noChangeArrowheads="1"/>
            </p:cNvSpPr>
            <p:nvPr/>
          </p:nvSpPr>
          <p:spPr bwMode="auto">
            <a:xfrm>
              <a:off x="500034" y="3743383"/>
              <a:ext cx="1917513" cy="34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r>
                <a:rPr kumimoji="0" lang="en-US" altLang="ko-KR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Plasma experiments</a:t>
              </a:r>
              <a:endParaRPr kumimoji="0" lang="ko-KR" altLang="en-US" sz="1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4357192" y="1888687"/>
              <a:ext cx="2088359" cy="2322265"/>
            </a:xfrm>
            <a:prstGeom prst="roundRect">
              <a:avLst>
                <a:gd name="adj" fmla="val 9244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400"/>
            </a:p>
          </p:txBody>
        </p:sp>
        <p:sp>
          <p:nvSpPr>
            <p:cNvPr id="15" name="직사각형 14"/>
            <p:cNvSpPr>
              <a:spLocks noChangeArrowheads="1"/>
            </p:cNvSpPr>
            <p:nvPr/>
          </p:nvSpPr>
          <p:spPr bwMode="auto">
            <a:xfrm>
              <a:off x="500034" y="3314755"/>
              <a:ext cx="1984839" cy="345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r>
                <a:rPr kumimoji="0" lang="en-US" altLang="ko-KR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SC magnet operation</a:t>
              </a:r>
              <a:endParaRPr kumimoji="0" lang="ko-KR" altLang="en-US" sz="1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389106" y="116632"/>
            <a:ext cx="6239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맑은 고딕"/>
                <a:ea typeface="맑은 고딕"/>
                <a:cs typeface="맑은 고딕"/>
              </a:rPr>
              <a:t>Schedule in 2012(tentative)</a:t>
            </a:r>
          </a:p>
        </p:txBody>
      </p:sp>
    </p:spTree>
    <p:extLst>
      <p:ext uri="{BB962C8B-B14F-4D97-AF65-F5344CB8AC3E}">
        <p14:creationId xmlns="" xmlns:p14="http://schemas.microsoft.com/office/powerpoint/2010/main" val="242851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ykoh-d\Desktop\P1100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58888" y="1274000"/>
            <a:ext cx="181822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kumimoji="0" lang="ko-KR" altLang="en-US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30175" y="2195513"/>
            <a:ext cx="1720850" cy="817562"/>
          </a:xfrm>
          <a:prstGeom prst="roundRect">
            <a:avLst/>
          </a:prstGeom>
          <a:solidFill>
            <a:schemeClr val="bg1">
              <a:alpha val="69804"/>
            </a:schemeClr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NBI-1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100 </a:t>
            </a:r>
            <a:r>
              <a:rPr kumimoji="0" lang="en-US" altLang="ko-KR" sz="1400" b="1" kern="0" dirty="0" err="1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keV</a:t>
            </a:r>
            <a:endParaRPr kumimoji="0" lang="en-US" altLang="ko-KR" sz="1400" b="1" kern="0" dirty="0">
              <a:solidFill>
                <a:schemeClr val="tx1"/>
              </a:solidFill>
              <a:latin typeface="Helvetica" pitchFamily="34" charset="0"/>
              <a:ea typeface="+mn-ea"/>
              <a:cs typeface="Helvetica" pitchFamily="34" charset="0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1.5 MW, 10 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965950" y="2041525"/>
            <a:ext cx="2095500" cy="817563"/>
          </a:xfrm>
          <a:prstGeom prst="round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PFC Baking &amp; Cooling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200 C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292725" y="5876925"/>
            <a:ext cx="2374900" cy="579438"/>
          </a:xfrm>
          <a:prstGeom prst="round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Cryogenic helium supply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4.5 K, 600 g/s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7192963" y="4926013"/>
            <a:ext cx="1855787" cy="339725"/>
          </a:xfrm>
          <a:prstGeom prst="round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vacuum</a:t>
            </a:r>
            <a:r>
              <a:rPr kumimoji="0" lang="ko-KR" altLang="en-US" sz="1400" b="1" kern="0" dirty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 </a:t>
            </a: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pumping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07950" y="5013325"/>
            <a:ext cx="1944688" cy="817563"/>
          </a:xfrm>
          <a:prstGeom prst="round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ECH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84 GHz / 110 GHz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0.3 </a:t>
            </a: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MW, 2 s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443663" y="3357563"/>
            <a:ext cx="1944687" cy="815975"/>
          </a:xfrm>
          <a:prstGeom prst="round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ECH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170 GHz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0.7 </a:t>
            </a:r>
            <a:r>
              <a:rPr kumimoji="0" lang="en-US" altLang="ko-KR" sz="1400" b="1" kern="0" dirty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MW, </a:t>
            </a:r>
            <a:r>
              <a:rPr kumimoji="0" lang="en-US" altLang="ko-KR" sz="1400" b="1" kern="0" dirty="0" err="1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rPr>
              <a:t>cw</a:t>
            </a:r>
            <a:endParaRPr kumimoji="0" lang="en-US" altLang="ko-KR" sz="1400" b="1" kern="0" dirty="0">
              <a:solidFill>
                <a:schemeClr val="tx1"/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21" name="제목 32"/>
          <p:cNvSpPr txBox="1">
            <a:spLocks/>
          </p:cNvSpPr>
          <p:nvPr/>
        </p:nvSpPr>
        <p:spPr>
          <a:xfrm>
            <a:off x="319088" y="0"/>
            <a:ext cx="8824912" cy="6921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rPr>
              <a:t>KSTAR Device for 2011 Campaign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426494" y="5749131"/>
            <a:ext cx="2374900" cy="579438"/>
          </a:xfrm>
          <a:prstGeom prst="roundRect">
            <a:avLst/>
          </a:prstGeom>
          <a:solidFill>
            <a:srgbClr val="FFFFFF">
              <a:alpha val="69804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 smtClean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ICRF</a:t>
            </a:r>
            <a:endParaRPr kumimoji="0" lang="en-US" altLang="ko-KR" sz="1400" b="1" kern="0" dirty="0">
              <a:solidFill>
                <a:schemeClr val="tx1"/>
              </a:solidFill>
              <a:latin typeface="Helvetica" pitchFamily="34" charset="0"/>
              <a:ea typeface="맑은 고딕"/>
              <a:cs typeface="Helvetica" pitchFamily="34" charset="0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 smtClean="0">
                <a:solidFill>
                  <a:schemeClr val="tx1"/>
                </a:solidFill>
                <a:latin typeface="Helvetica" pitchFamily="34" charset="0"/>
                <a:ea typeface="맑은 고딕"/>
                <a:cs typeface="Helvetica" pitchFamily="34" charset="0"/>
              </a:rPr>
              <a:t>0.5MW, 1s</a:t>
            </a:r>
            <a:endParaRPr kumimoji="0" lang="en-US" altLang="ko-KR" sz="1400" b="1" kern="0" dirty="0">
              <a:solidFill>
                <a:schemeClr val="tx1"/>
              </a:solidFill>
              <a:latin typeface="Helvetica" pitchFamily="34" charset="0"/>
              <a:ea typeface="맑은 고딕"/>
              <a:cs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11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4625" y="115888"/>
            <a:ext cx="8867775" cy="114300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2643" name="내용 개체 틀 3"/>
          <p:cNvSpPr txBox="1">
            <a:spLocks/>
          </p:cNvSpPr>
          <p:nvPr/>
        </p:nvSpPr>
        <p:spPr bwMode="auto">
          <a:xfrm>
            <a:off x="250824" y="1045369"/>
            <a:ext cx="85693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Short introduction to KSTAR</a:t>
            </a: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endParaRPr lang="en-US" altLang="ko-KR" sz="12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H-modes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L-H transition power threshold</a:t>
            </a:r>
            <a:endParaRPr lang="en-US" altLang="ko-KR" sz="20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Characteristics of H-mode discharges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00FF"/>
                </a:solidFill>
                <a:ea typeface="MS PGothic" pitchFamily="34" charset="-128"/>
                <a:cs typeface="Arial" charset="0"/>
              </a:rPr>
              <a:t>Effect of ECRH on rotation</a:t>
            </a:r>
          </a:p>
          <a:p>
            <a:pPr marL="457200" lvl="3" eaLnBrk="0" hangingPunct="0">
              <a:spcBef>
                <a:spcPts val="600"/>
              </a:spcBef>
            </a:pPr>
            <a:endParaRPr lang="en-US" altLang="ko-KR" sz="12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Control of Edge Localized Modes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Effect of resonant magnetic perturbation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Direct pedestal heating by ECRH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ELM mitigation by SMBI</a:t>
            </a:r>
          </a:p>
          <a:p>
            <a:pPr marL="457200" lvl="3" eaLnBrk="0" hangingPunct="0">
              <a:spcBef>
                <a:spcPts val="600"/>
              </a:spcBef>
            </a:pP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ELM </a:t>
            </a:r>
            <a:r>
              <a:rPr lang="en-US" altLang="ko-KR" sz="2000" dirty="0" err="1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pacemaking</a:t>
            </a: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 by Vertical jog</a:t>
            </a: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endParaRPr lang="en-US" altLang="ko-KR" sz="1200" dirty="0" smtClean="0">
              <a:solidFill>
                <a:schemeClr val="bg1">
                  <a:lumMod val="50000"/>
                </a:schemeClr>
              </a:solidFill>
              <a:ea typeface="MS PGothic" pitchFamily="34" charset="-128"/>
              <a:cs typeface="Arial" charset="0"/>
            </a:endParaRPr>
          </a:p>
          <a:p>
            <a:pPr marL="177800" lvl="2" indent="-177800" eaLnBrk="0" hangingPunct="0">
              <a:spcBef>
                <a:spcPts val="600"/>
              </a:spcBef>
              <a:buFontTx/>
              <a:buChar char="•"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Control of 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Tearing 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Arial" charset="0"/>
              </a:rPr>
              <a:t>Modes</a:t>
            </a:r>
          </a:p>
          <a:p>
            <a:pPr marL="457200" lvl="3" eaLnBrk="0" hangingPunct="0">
              <a:spcBef>
                <a:spcPts val="600"/>
              </a:spcBef>
            </a:pPr>
            <a:endParaRPr lang="en-US" altLang="ko-KR" sz="2000" dirty="0" smtClean="0">
              <a:solidFill>
                <a:srgbClr val="0000FF"/>
              </a:solidFill>
              <a:ea typeface="MS PGothic" pitchFamily="34" charset="-128"/>
              <a:cs typeface="Arial" charset="0"/>
            </a:endParaRPr>
          </a:p>
          <a:p>
            <a:pPr marL="457200" lvl="3" eaLnBrk="0" hangingPunct="0">
              <a:spcBef>
                <a:spcPts val="600"/>
              </a:spcBef>
            </a:pPr>
            <a:endParaRPr lang="en-US" altLang="ko-KR" sz="2000" dirty="0">
              <a:ea typeface="MS PGothic" pitchFamily="34" charset="-128"/>
              <a:cs typeface="Arial" charset="0"/>
            </a:endParaRPr>
          </a:p>
        </p:txBody>
      </p:sp>
      <p:sp>
        <p:nvSpPr>
          <p:cNvPr id="8" name="슬라이드 번호 개체 틀 1"/>
          <p:cNvSpPr txBox="1">
            <a:spLocks/>
          </p:cNvSpPr>
          <p:nvPr/>
        </p:nvSpPr>
        <p:spPr>
          <a:xfrm>
            <a:off x="421196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auto" latinLnBrk="1">
              <a:spcBef>
                <a:spcPts val="0"/>
              </a:spcBef>
              <a:spcAft>
                <a:spcPts val="0"/>
              </a:spcAft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800" b="1" kern="1200">
                <a:solidFill>
                  <a:srgbClr val="FF0000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A323B-5EF9-4E0B-9552-D64C8C16D1E5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굴림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굴림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211960" y="6492875"/>
            <a:ext cx="45720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 cstate="print"/>
          <a:srcRect l="8325" t="2353" r="6870" b="4672"/>
          <a:stretch>
            <a:fillRect/>
          </a:stretch>
        </p:blipFill>
        <p:spPr bwMode="auto">
          <a:xfrm>
            <a:off x="136525" y="871538"/>
            <a:ext cx="4773613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787400"/>
            <a:ext cx="38179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7"/>
          <p:cNvSpPr/>
          <p:nvPr/>
        </p:nvSpPr>
        <p:spPr>
          <a:xfrm>
            <a:off x="6577013" y="966788"/>
            <a:ext cx="792162" cy="3095625"/>
          </a:xfrm>
          <a:prstGeom prst="rect">
            <a:avLst/>
          </a:prstGeom>
          <a:solidFill>
            <a:srgbClr val="4F81BD">
              <a:alpha val="2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22" name="직사각형 1"/>
          <p:cNvSpPr/>
          <p:nvPr/>
        </p:nvSpPr>
        <p:spPr>
          <a:xfrm>
            <a:off x="2301875" y="935038"/>
            <a:ext cx="1152525" cy="5545137"/>
          </a:xfrm>
          <a:prstGeom prst="rect">
            <a:avLst/>
          </a:prstGeom>
          <a:solidFill>
            <a:srgbClr val="4F81BD">
              <a:alpha val="2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4860032" y="4077072"/>
            <a:ext cx="428396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en-US" altLang="ko-KR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en-US" altLang="ko-KR" sz="1600" b="1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~</a:t>
            </a:r>
            <a:r>
              <a:rPr kumimoji="0" lang="en-US" altLang="ko-KR" sz="1600" b="1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30 shots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achie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ved </a:t>
            </a:r>
            <a:r>
              <a:rPr kumimoji="0" lang="en-US" altLang="ko-KR" sz="1600" b="1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in 5 days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B</a:t>
            </a:r>
            <a:r>
              <a:rPr kumimoji="0" lang="en-US" altLang="ko-KR" sz="1600" baseline="-250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T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= 2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T, </a:t>
            </a:r>
            <a:r>
              <a:rPr kumimoji="0" lang="en-US" altLang="ko-KR" sz="1600" dirty="0" err="1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I</a:t>
            </a:r>
            <a:r>
              <a:rPr kumimoji="0" lang="en-US" altLang="ko-KR" sz="1600" baseline="-25000" dirty="0" err="1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p</a:t>
            </a:r>
            <a:r>
              <a:rPr kumimoji="0" lang="en-US" altLang="ko-KR" sz="1600" baseline="-250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~ 0.6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MA,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n</a:t>
            </a:r>
            <a:r>
              <a:rPr kumimoji="0" lang="en-US" altLang="ko-KR" sz="1600" baseline="-250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e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~ 2e19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m</a:t>
            </a:r>
            <a:r>
              <a:rPr kumimoji="0" lang="en-US" altLang="ko-KR" sz="1600" baseline="30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-3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P</a:t>
            </a:r>
            <a:r>
              <a:rPr kumimoji="0" lang="en-US" altLang="ko-KR" sz="1600" baseline="-250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NBI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~ 1.3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MW (80 </a:t>
            </a:r>
            <a:r>
              <a:rPr kumimoji="0" lang="en-US" altLang="ko-KR" sz="1600" dirty="0" err="1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keV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, co-NBI)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P</a:t>
            </a:r>
            <a:r>
              <a:rPr kumimoji="0" lang="en-US" altLang="ko-KR" sz="1600" baseline="-250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ECH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~ 0.25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MW (</a:t>
            </a:r>
            <a:r>
              <a:rPr kumimoji="0" lang="en-US" altLang="ko-KR" sz="1600" dirty="0" err="1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cntr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-injection to </a:t>
            </a:r>
            <a:r>
              <a:rPr kumimoji="0" lang="en-US" altLang="ko-KR" sz="1600" dirty="0" err="1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Ip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P</a:t>
            </a:r>
            <a:r>
              <a:rPr kumimoji="0" lang="en-US" altLang="ko-KR" sz="1600" baseline="-250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OH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~ 0.2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MW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Double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null, </a:t>
            </a:r>
            <a:r>
              <a:rPr kumimoji="0" lang="el-GR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κ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~ 1.8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,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R ~ 1.8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m,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a ~ 0.5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m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</a:t>
            </a:r>
            <a:r>
              <a:rPr kumimoji="0" lang="en-US" altLang="ko-KR" sz="1600" dirty="0" err="1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Boronization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with </a:t>
            </a:r>
            <a:r>
              <a:rPr kumimoji="0" lang="en-US" altLang="ko-KR" sz="1600" dirty="0" err="1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carborane</a:t>
            </a:r>
            <a:endParaRPr kumimoji="0" lang="en-US" altLang="ko-KR" sz="1600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</a:t>
            </a:r>
            <a:r>
              <a:rPr kumimoji="0" lang="en-US" altLang="ko-KR" sz="1600" dirty="0" err="1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P</a:t>
            </a:r>
            <a:r>
              <a:rPr kumimoji="0" lang="en-US" altLang="ko-KR" sz="1600" baseline="-25000" dirty="0" err="1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thres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 </a:t>
            </a:r>
            <a:r>
              <a:rPr kumimoji="0" lang="en-US" altLang="ko-KR" sz="16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~1.1 </a:t>
            </a:r>
            <a:r>
              <a:rPr kumimoji="0" lang="en-US" altLang="ko-KR" sz="1600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MW </a:t>
            </a:r>
            <a:r>
              <a:rPr kumimoji="0" lang="en-US" altLang="ko-KR" sz="1600" i="1" dirty="0" smtClean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(ITER </a:t>
            </a:r>
            <a:r>
              <a:rPr kumimoji="0" lang="en-US" altLang="ko-KR" sz="1600" i="1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physics basis, 1999)</a:t>
            </a:r>
          </a:p>
          <a:p>
            <a:endParaRPr kumimoji="0" lang="en-US" altLang="ko-KR" sz="1600" i="1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3635375" y="3357563"/>
            <a:ext cx="6623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ELMs</a:t>
            </a:r>
          </a:p>
        </p:txBody>
      </p:sp>
      <p:sp>
        <p:nvSpPr>
          <p:cNvPr id="25" name="직사각형 2"/>
          <p:cNvSpPr>
            <a:spLocks noChangeArrowheads="1"/>
          </p:cNvSpPr>
          <p:nvPr/>
        </p:nvSpPr>
        <p:spPr bwMode="auto">
          <a:xfrm>
            <a:off x="2843213" y="5661025"/>
            <a:ext cx="19094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~80% increase of </a:t>
            </a:r>
            <a:r>
              <a:rPr kumimoji="0" lang="el-GR" altLang="ko-KR" sz="140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β</a:t>
            </a:r>
            <a:r>
              <a:rPr kumimoji="0" lang="en-US" altLang="ko-KR" sz="140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p</a:t>
            </a:r>
          </a:p>
        </p:txBody>
      </p:sp>
      <p:sp>
        <p:nvSpPr>
          <p:cNvPr id="26" name="직사각형 3"/>
          <p:cNvSpPr>
            <a:spLocks noChangeArrowheads="1"/>
          </p:cNvSpPr>
          <p:nvPr/>
        </p:nvSpPr>
        <p:spPr bwMode="auto">
          <a:xfrm>
            <a:off x="827088" y="4202113"/>
            <a:ext cx="2552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sharp increase of edge ECE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2339975" y="1125538"/>
            <a:ext cx="1004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H-mode</a:t>
            </a: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19138" y="889000"/>
            <a:ext cx="69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#4333</a:t>
            </a:r>
            <a:endParaRPr kumimoji="0" lang="ja-JP" altLang="en-US" sz="1400">
              <a:solidFill>
                <a:schemeClr val="tx1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5067300" y="850900"/>
            <a:ext cx="3671888" cy="3522663"/>
            <a:chOff x="8100392" y="787443"/>
            <a:chExt cx="3297673" cy="3217621"/>
          </a:xfrm>
        </p:grpSpPr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8100392" y="848551"/>
              <a:ext cx="3168352" cy="3156513"/>
            </a:xfrm>
            <a:prstGeom prst="rect">
              <a:avLst/>
            </a:prstGeom>
            <a:solidFill>
              <a:sysClr val="window" lastClr="FFFFFF"/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ja-JP" altLang="en-US" sz="1200" b="1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pitchFamily="34" charset="-128"/>
                <a:cs typeface="Helvetica" pitchFamily="34" charset="0"/>
              </a:endParaRPr>
            </a:p>
          </p:txBody>
        </p:sp>
        <p:pic>
          <p:nvPicPr>
            <p:cNvPr id="31" name="그림 4" descr="4333_f290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30169" y="1256426"/>
              <a:ext cx="1455108" cy="226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그림 3" descr="psi_01.300.png"/>
            <p:cNvPicPr>
              <a:picLocks noChangeAspect="1"/>
            </p:cNvPicPr>
            <p:nvPr/>
          </p:nvPicPr>
          <p:blipFill>
            <a:blip r:embed="rId5" cstate="print"/>
            <a:srcRect l="11722" t="10530" r="17752" b="15283"/>
            <a:stretch>
              <a:fillRect/>
            </a:stretch>
          </p:blipFill>
          <p:spPr bwMode="auto">
            <a:xfrm>
              <a:off x="9526313" y="787443"/>
              <a:ext cx="1871752" cy="31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ctangle 20"/>
          <p:cNvSpPr>
            <a:spLocks noChangeArrowheads="1"/>
          </p:cNvSpPr>
          <p:nvPr/>
        </p:nvSpPr>
        <p:spPr bwMode="auto">
          <a:xfrm rot="-5400000">
            <a:off x="296069" y="3794919"/>
            <a:ext cx="352425" cy="277813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맑은 고딕" pitchFamily="50" charset="-127"/>
                <a:cs typeface="Helvetica" pitchFamily="34" charset="0"/>
              </a:rPr>
              <a:t>D</a:t>
            </a:r>
            <a:r>
              <a:rPr kumimoji="0" lang="en-US" altLang="ko-KR" sz="12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맑은 고딕" pitchFamily="50" charset="-127"/>
                <a:cs typeface="Helvetica" pitchFamily="34" charset="0"/>
              </a:rPr>
              <a:t>a</a:t>
            </a: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</p:txBody>
      </p:sp>
      <p:sp>
        <p:nvSpPr>
          <p:cNvPr id="34" name="제목 34"/>
          <p:cNvSpPr txBox="1">
            <a:spLocks/>
          </p:cNvSpPr>
          <p:nvPr/>
        </p:nvSpPr>
        <p:spPr>
          <a:xfrm>
            <a:off x="319088" y="0"/>
            <a:ext cx="8824912" cy="762000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Typical H-mode in 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KSTAR (2010)</a:t>
            </a:r>
            <a:endParaRPr kumimoji="0" lang="en-US" altLang="ko-K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9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427984" y="6492875"/>
            <a:ext cx="72008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6408"/>
            <a:ext cx="909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Roll-over of H-mode threshold power at low density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11" descr="C:\jwahn\Work\KSTAR\Experiments\2010\H-mode experiment\H-mode_paper_Yoon\Referee_1st\pictures\Fi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24" y="1031900"/>
            <a:ext cx="87849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직사각형 5"/>
              <p:cNvSpPr/>
              <p:nvPr/>
            </p:nvSpPr>
            <p:spPr>
              <a:xfrm>
                <a:off x="660400" y="5661248"/>
                <a:ext cx="7902624" cy="470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𝐭𝐡𝐫</m:t>
                          </m:r>
                          <m:r>
                            <a:rPr lang="en-US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𝐬𝐜𝐚𝐥𝐢𝐧𝐠</m:t>
                          </m:r>
                        </m:sub>
                      </m:sSub>
                      <m:r>
                        <a:rPr lang="en-US" altLang="ko-KR" sz="20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ko-KR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ko-KR" sz="20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ko-KR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𝟎𝟒𝟖𝟖</m:t>
                      </m:r>
                      <m:r>
                        <a:rPr lang="ko-KR" altLang="ko-KR" sz="2000" b="1">
                          <a:solidFill>
                            <a:schemeClr val="tx1"/>
                          </a:solidFill>
                          <a:latin typeface="Cambria Math"/>
                        </a:rPr>
                        <m:t>±</m:t>
                      </m:r>
                      <m:r>
                        <a:rPr lang="en-US" altLang="ko-KR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ko-KR" sz="20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ko-KR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𝟎𝟎𝟐𝟖</m:t>
                      </m:r>
                      <m:sSubSup>
                        <m:sSubSupPr>
                          <m:ctrlPr>
                            <a:rPr lang="ko-KR" altLang="ko-K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b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𝐞𝟐𝟎</m:t>
                          </m:r>
                        </m:sub>
                        <m:sup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𝟕𝟏𝟕</m:t>
                          </m:r>
                          <m:r>
                            <a:rPr lang="ko-KR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𝟎𝟑𝟓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𝐓</m:t>
                          </m:r>
                        </m:sub>
                        <m:sup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𝟖𝟎𝟑</m:t>
                          </m:r>
                          <m:r>
                            <a:rPr lang="ko-KR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𝟎𝟑𝟐</m:t>
                          </m:r>
                        </m:sup>
                      </m:sSubSup>
                      <m:sSup>
                        <m:sSupPr>
                          <m:ctrlPr>
                            <a:rPr lang="ko-KR" altLang="ko-K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𝐒</m:t>
                          </m:r>
                        </m:e>
                        <m:sup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𝟗𝟒𝟏</m:t>
                          </m:r>
                          <m:r>
                            <a:rPr lang="ko-KR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ko-KR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ko-KR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𝟎𝟏𝟗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661248"/>
                <a:ext cx="7902624" cy="47038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52120" y="6093296"/>
            <a:ext cx="344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/>
                </a:solidFill>
              </a:rPr>
              <a:t>Progress in ITER Physics Basis (2007)</a:t>
            </a:r>
            <a:endParaRPr lang="ko-KR" altLang="en-US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31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211960" y="6492875"/>
            <a:ext cx="45720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51920" y="1196752"/>
            <a:ext cx="50371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0" latinLnBrk="0" hangingPunct="0">
              <a:buFont typeface="Wingdings" pitchFamily="2" charset="2"/>
              <a:buChar char="§"/>
            </a:pP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</a:t>
            </a:r>
            <a:r>
              <a:rPr kumimoji="0" lang="en-US" altLang="ko-KR" sz="2000" baseline="-25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E</a:t>
            </a: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 estimated using measured stored energy and ASTRA simulation with some assumptions</a:t>
            </a:r>
            <a:endParaRPr kumimoji="0" lang="en-US" altLang="ko-KR" sz="2000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 marL="182563" indent="-182563" eaLnBrk="0" latinLnBrk="0" hangingPunct="0">
              <a:buFont typeface="Wingdings" pitchFamily="2" charset="2"/>
              <a:buChar char="§"/>
            </a:pPr>
            <a:endParaRPr kumimoji="0" lang="en-US" altLang="ko-KR" sz="2000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 marL="182563" indent="-182563" eaLnBrk="0" latinLnBrk="0" hangingPunct="0">
              <a:buFont typeface="Wingdings" pitchFamily="2" charset="2"/>
              <a:buChar char="§"/>
            </a:pPr>
            <a:endParaRPr kumimoji="0" lang="en-US" altLang="ko-KR" sz="2000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 marL="182563" indent="-182563" eaLnBrk="0" latinLnBrk="0" hangingPunct="0">
              <a:buFont typeface="Wingdings" pitchFamily="2" charset="2"/>
              <a:buChar char="§"/>
            </a:pPr>
            <a:endParaRPr kumimoji="0" lang="en-US" altLang="ko-KR" sz="2000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 marL="182563" indent="-182563" eaLnBrk="0" latinLnBrk="0" hangingPunct="0">
              <a:buFont typeface="Wingdings" pitchFamily="2" charset="2"/>
              <a:buChar char="§"/>
            </a:pPr>
            <a:endParaRPr kumimoji="0" lang="en-US" altLang="ko-KR" sz="2000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 marL="182563" indent="-182563" eaLnBrk="0" latinLnBrk="0" hangingPunct="0">
              <a:buFont typeface="Wingdings" pitchFamily="2" charset="2"/>
              <a:buChar char="§"/>
            </a:pPr>
            <a:endParaRPr kumimoji="0" lang="en-US" altLang="ko-KR" sz="2000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 marL="182563" indent="-182563" eaLnBrk="0" latinLnBrk="0" hangingPunct="0">
              <a:buFont typeface="Wingdings" pitchFamily="2" charset="2"/>
              <a:buChar char="§"/>
            </a:pP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Assuming 20% (due to low density regime) fast ion fraction in the stored energy, the experimental </a:t>
            </a: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</a:t>
            </a:r>
            <a:r>
              <a:rPr kumimoji="0" lang="en-US" altLang="ko-KR" sz="2000" baseline="-25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E</a:t>
            </a: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 was estimated </a:t>
            </a:r>
            <a:endParaRPr kumimoji="0" lang="en-US" altLang="ko-KR" sz="2000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 marL="536575" lvl="1" indent="-182563" eaLnBrk="0" latinLnBrk="0" hangingPunct="0">
              <a:buFont typeface="Wingdings" pitchFamily="2" charset="2"/>
              <a:buChar char="§"/>
            </a:pP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</a:rPr>
              <a:t>L-mode: </a:t>
            </a: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</a:t>
            </a:r>
            <a:r>
              <a:rPr kumimoji="0" lang="en-US" altLang="ko-KR" sz="2000" baseline="-25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E</a:t>
            </a: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=  ~86ms, </a:t>
            </a:r>
            <a:r>
              <a:rPr kumimoji="0" lang="en-US" altLang="ko-KR" sz="2000" b="1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H</a:t>
            </a:r>
            <a:r>
              <a:rPr kumimoji="0" lang="en-US" altLang="ko-KR" sz="2000" b="1" baseline="-25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L96</a:t>
            </a:r>
            <a:r>
              <a:rPr kumimoji="0" lang="en-US" altLang="ko-KR" sz="2000" b="1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=1.3</a:t>
            </a:r>
          </a:p>
          <a:p>
            <a:pPr marL="536575" lvl="1" indent="-182563" eaLnBrk="0" latinLnBrk="0" hangingPunct="0">
              <a:buFont typeface="Wingdings" pitchFamily="2" charset="2"/>
              <a:buChar char="§"/>
            </a:pP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H-mode: </a:t>
            </a:r>
            <a:r>
              <a:rPr kumimoji="0" lang="en-US" altLang="ko-KR" sz="2000" baseline="-25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E</a:t>
            </a:r>
            <a:r>
              <a:rPr kumimoji="0" lang="en-US" altLang="ko-KR" sz="2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=~130ms, </a:t>
            </a:r>
            <a:r>
              <a:rPr kumimoji="0" lang="en-US" altLang="ko-KR" sz="2000" b="1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H</a:t>
            </a:r>
            <a:r>
              <a:rPr kumimoji="0" lang="en-US" altLang="ko-KR" sz="2000" b="1" baseline="-25000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H98</a:t>
            </a:r>
            <a:r>
              <a:rPr kumimoji="0" lang="en-US" altLang="ko-KR" sz="2000" b="1" dirty="0">
                <a:solidFill>
                  <a:schemeClr val="tx1"/>
                </a:solidFill>
                <a:latin typeface="Helvetica" pitchFamily="34" charset="0"/>
                <a:ea typeface="맑은 고딕" pitchFamily="50" charset="-127"/>
                <a:cs typeface="Helvetica" pitchFamily="34" charset="0"/>
                <a:sym typeface="Symbol" pitchFamily="18" charset="2"/>
              </a:rPr>
              <a:t>=1.1</a:t>
            </a:r>
            <a:endParaRPr kumimoji="0" lang="en-US" altLang="ko-KR" sz="2000" b="1" dirty="0">
              <a:solidFill>
                <a:schemeClr val="tx1"/>
              </a:solidFill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  <a:p>
            <a:pPr marL="182563" indent="-182563">
              <a:buFont typeface="Wingdings" pitchFamily="2" charset="2"/>
              <a:buChar char="§"/>
            </a:pPr>
            <a:endParaRPr kumimoji="0" lang="en-US" altLang="ko-KR" sz="2000" dirty="0">
              <a:latin typeface="Helvetica" pitchFamily="34" charset="0"/>
              <a:ea typeface="맑은 고딕" pitchFamily="50" charset="-127"/>
              <a:cs typeface="Helvetica" pitchFamily="34" charset="0"/>
            </a:endParaRPr>
          </a:p>
        </p:txBody>
      </p:sp>
      <p:pic>
        <p:nvPicPr>
          <p:cNvPr id="4" name="그림 18" descr="C:\Users\swyoon\Pictures\H-mode\그림5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76312"/>
            <a:ext cx="3140075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87396461"/>
              </p:ext>
            </p:extLst>
          </p:nvPr>
        </p:nvGraphicFramePr>
        <p:xfrm>
          <a:off x="4232125" y="2276872"/>
          <a:ext cx="4276725" cy="822325"/>
        </p:xfrm>
        <a:graphic>
          <a:graphicData uri="http://schemas.openxmlformats.org/presentationml/2006/ole">
            <p:oleObj spid="_x0000_s4126" name="수식" r:id="rId4" imgW="2578100" imgH="457200" progId="Equation.3">
              <p:embed/>
            </p:oleObj>
          </a:graphicData>
        </a:graphic>
      </p:graphicFrame>
      <p:sp>
        <p:nvSpPr>
          <p:cNvPr id="6" name="제목 34"/>
          <p:cNvSpPr txBox="1">
            <a:spLocks/>
          </p:cNvSpPr>
          <p:nvPr/>
        </p:nvSpPr>
        <p:spPr>
          <a:xfrm>
            <a:off x="319088" y="0"/>
            <a:ext cx="8824912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2600" b="1" dirty="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rPr>
              <a:t>Energy Confinement Time </a:t>
            </a:r>
            <a:r>
              <a:rPr kumimoji="0" lang="en-US" altLang="ko-KR" sz="2600" b="1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rPr>
              <a:t>is </a:t>
            </a:r>
            <a:r>
              <a:rPr kumimoji="0" lang="en-US" altLang="ko-KR" sz="2600" b="1" dirty="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rPr>
              <a:t>in Line with 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600" b="1" dirty="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rPr>
              <a:t>Multi-Machine Database for L- and H-mode</a:t>
            </a:r>
          </a:p>
        </p:txBody>
      </p:sp>
    </p:spTree>
    <p:extLst>
      <p:ext uri="{BB962C8B-B14F-4D97-AF65-F5344CB8AC3E}">
        <p14:creationId xmlns="" xmlns:p14="http://schemas.microsoft.com/office/powerpoint/2010/main" val="419174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211960" y="6492875"/>
            <a:ext cx="457200" cy="365125"/>
          </a:xfrm>
        </p:spPr>
        <p:txBody>
          <a:bodyPr/>
          <a:lstStyle/>
          <a:p>
            <a:pPr>
              <a:defRPr/>
            </a:pPr>
            <a:fld id="{688A323B-5EF9-4E0B-9552-D64C8C16D1E5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  <p:sp>
        <p:nvSpPr>
          <p:cNvPr id="3" name="제목 34"/>
          <p:cNvSpPr txBox="1">
            <a:spLocks/>
          </p:cNvSpPr>
          <p:nvPr/>
        </p:nvSpPr>
        <p:spPr>
          <a:xfrm>
            <a:off x="319088" y="0"/>
            <a:ext cx="8824912" cy="762000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Extended Operation Boundary to high </a:t>
            </a:r>
            <a:r>
              <a:rPr kumimoji="0" lang="el-GR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β</a:t>
            </a:r>
            <a:r>
              <a:rPr kumimoji="0" lang="en-US" altLang="ko-KR" sz="32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itchFamily="34" charset="0"/>
                <a:ea typeface="맑은 고딕"/>
                <a:cs typeface="Helvetica" pitchFamily="34" charset="0"/>
              </a:rPr>
              <a:t>N</a:t>
            </a:r>
            <a:endParaRPr kumimoji="0" lang="en-US" altLang="ko-KR" sz="32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34" charset="0"/>
              <a:ea typeface="맑은 고딕"/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3"/>
            <a:ext cx="64579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9944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디자인 사용자 지정">
  <a:themeElements>
    <a:clrScheme name="4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ln>
          <a:solidFill>
            <a:schemeClr val="accent5">
              <a:lumMod val="75000"/>
            </a:schemeClr>
          </a:solidFill>
          <a:headEnd/>
          <a:tailEnd/>
        </a:ln>
      </a:spPr>
      <a:bodyPr wrap="square" anchor="ctr">
        <a:spAutoFit/>
      </a:bodyPr>
      <a:lstStyle>
        <a:defPPr fontAlgn="auto">
          <a:lnSpc>
            <a:spcPct val="160000"/>
          </a:lnSpc>
          <a:spcBef>
            <a:spcPts val="0"/>
          </a:spcBef>
          <a:spcAft>
            <a:spcPts val="0"/>
          </a:spcAft>
          <a:defRPr kumimoji="0" sz="1300" b="1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33136</TotalTime>
  <Words>1397</Words>
  <Application>Microsoft Office PowerPoint</Application>
  <PresentationFormat>화면 슬라이드 쇼(4:3)</PresentationFormat>
  <Paragraphs>373</Paragraphs>
  <Slides>31</Slides>
  <Notes>1</Notes>
  <HiddenSlides>0</HiddenSlides>
  <MMClips>1</MMClips>
  <ScaleCrop>false</ScaleCrop>
  <HeadingPairs>
    <vt:vector size="6" baseType="variant">
      <vt:variant>
        <vt:lpstr>테마</vt:lpstr>
      </vt:variant>
      <vt:variant>
        <vt:i4>4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모양</vt:lpstr>
      <vt:lpstr>디자인 사용자 지정</vt:lpstr>
      <vt:lpstr>1_디자인 사용자 지정</vt:lpstr>
      <vt:lpstr>4_디자인 사용자 지정</vt:lpstr>
      <vt:lpstr>수식</vt:lpstr>
      <vt:lpstr>Graph</vt:lpstr>
      <vt:lpstr>슬라이드 1</vt:lpstr>
      <vt:lpstr>Contents</vt:lpstr>
      <vt:lpstr>슬라이드 3</vt:lpstr>
      <vt:lpstr>슬라이드 4</vt:lpstr>
      <vt:lpstr>Contents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Contents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Contents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윤정민</cp:lastModifiedBy>
  <cp:revision>2590</cp:revision>
  <cp:lastPrinted>2011-03-08T04:30:07Z</cp:lastPrinted>
  <dcterms:created xsi:type="dcterms:W3CDTF">2009-02-25T03:46:37Z</dcterms:created>
  <dcterms:modified xsi:type="dcterms:W3CDTF">2011-10-18T06:24:31Z</dcterms:modified>
</cp:coreProperties>
</file>