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0" r:id="rId3"/>
    <p:sldId id="258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775450" cy="9906000"/>
  <p:defaultTextStyle>
    <a:defPPr>
      <a:defRPr lang="en-GB"/>
    </a:defPPr>
    <a:lvl1pPr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q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q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q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q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q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CC5F"/>
    <a:srgbClr val="00FFFF"/>
    <a:srgbClr val="009900"/>
    <a:srgbClr val="0000FF"/>
    <a:srgbClr val="CC3300"/>
    <a:srgbClr val="008000"/>
    <a:srgbClr val="663300"/>
    <a:srgbClr val="99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7" autoAdjust="0"/>
    <p:restoredTop sz="99007" autoAdjust="0"/>
  </p:normalViewPr>
  <p:slideViewPr>
    <p:cSldViewPr>
      <p:cViewPr varScale="1">
        <p:scale>
          <a:sx n="81" d="100"/>
          <a:sy n="81" d="100"/>
        </p:scale>
        <p:origin x="-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244" y="-78"/>
      </p:cViewPr>
      <p:guideLst>
        <p:guide orient="horz" pos="3120"/>
        <p:guide pos="2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4" tIns="47657" rIns="95314" bIns="47657" numCol="1" anchor="t" anchorCtr="0" compatLnSpc="1">
            <a:prstTxWarp prst="textNoShape">
              <a:avLst/>
            </a:prstTxWarp>
          </a:bodyPr>
          <a:lstStyle>
            <a:lvl1pPr defTabSz="952500">
              <a:spcBef>
                <a:spcPct val="0"/>
              </a:spcBef>
              <a:buFontTx/>
              <a:buNone/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8575" y="0"/>
            <a:ext cx="2936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4" tIns="47657" rIns="95314" bIns="47657" numCol="1" anchor="t" anchorCtr="0" compatLnSpc="1">
            <a:prstTxWarp prst="textNoShape">
              <a:avLst/>
            </a:prstTxWarp>
          </a:bodyPr>
          <a:lstStyle>
            <a:lvl1pPr algn="r" defTabSz="952500">
              <a:spcBef>
                <a:spcPct val="0"/>
              </a:spcBef>
              <a:buFontTx/>
              <a:buNone/>
              <a:defRPr sz="13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6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4" tIns="47657" rIns="95314" bIns="47657" numCol="1" anchor="b" anchorCtr="0" compatLnSpc="1">
            <a:prstTxWarp prst="textNoShape">
              <a:avLst/>
            </a:prstTxWarp>
          </a:bodyPr>
          <a:lstStyle>
            <a:lvl1pPr defTabSz="952500">
              <a:spcBef>
                <a:spcPct val="0"/>
              </a:spcBef>
              <a:buFontTx/>
              <a:buNone/>
              <a:defRPr sz="13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T.A. Casper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8575" y="9410700"/>
            <a:ext cx="2936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4" tIns="47657" rIns="95314" bIns="47657" numCol="1" anchor="b" anchorCtr="0" compatLnSpc="1">
            <a:prstTxWarp prst="textNoShape">
              <a:avLst/>
            </a:prstTxWarp>
          </a:bodyPr>
          <a:lstStyle>
            <a:lvl1pPr algn="r" defTabSz="952500">
              <a:spcBef>
                <a:spcPct val="0"/>
              </a:spcBef>
              <a:buFontTx/>
              <a:buNone/>
              <a:defRPr sz="1300" smtClean="0">
                <a:latin typeface="Arial" charset="0"/>
              </a:defRPr>
            </a:lvl1pPr>
          </a:lstStyle>
          <a:p>
            <a:pPr>
              <a:defRPr/>
            </a:pPr>
            <a:fld id="{FCF3CC67-EC79-40C8-A3CA-95426F0BC2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65928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4" tIns="47657" rIns="95314" bIns="47657" numCol="1" anchor="t" anchorCtr="0" compatLnSpc="1">
            <a:prstTxWarp prst="textNoShape">
              <a:avLst/>
            </a:prstTxWarp>
          </a:bodyPr>
          <a:lstStyle>
            <a:lvl1pPr defTabSz="952500">
              <a:spcBef>
                <a:spcPct val="0"/>
              </a:spcBef>
              <a:buFontTx/>
              <a:buNone/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8575" y="0"/>
            <a:ext cx="2936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4" tIns="47657" rIns="95314" bIns="47657" numCol="1" anchor="t" anchorCtr="0" compatLnSpc="1">
            <a:prstTxWarp prst="textNoShape">
              <a:avLst/>
            </a:prstTxWarp>
          </a:bodyPr>
          <a:lstStyle>
            <a:lvl1pPr algn="r" defTabSz="952500">
              <a:spcBef>
                <a:spcPct val="0"/>
              </a:spcBef>
              <a:buFontTx/>
              <a:buNone/>
              <a:defRPr sz="13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5350"/>
            <a:ext cx="49688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4" tIns="47657" rIns="95314" bIns="47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6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4" tIns="47657" rIns="95314" bIns="47657" numCol="1" anchor="b" anchorCtr="0" compatLnSpc="1">
            <a:prstTxWarp prst="textNoShape">
              <a:avLst/>
            </a:prstTxWarp>
          </a:bodyPr>
          <a:lstStyle>
            <a:lvl1pPr defTabSz="952500">
              <a:spcBef>
                <a:spcPct val="0"/>
              </a:spcBef>
              <a:buFontTx/>
              <a:buNone/>
              <a:defRPr sz="13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T.A. Casper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8575" y="9410700"/>
            <a:ext cx="2936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4" tIns="47657" rIns="95314" bIns="47657" numCol="1" anchor="b" anchorCtr="0" compatLnSpc="1">
            <a:prstTxWarp prst="textNoShape">
              <a:avLst/>
            </a:prstTxWarp>
          </a:bodyPr>
          <a:lstStyle>
            <a:lvl1pPr algn="r" defTabSz="952500">
              <a:spcBef>
                <a:spcPct val="0"/>
              </a:spcBef>
              <a:buFontTx/>
              <a:buNone/>
              <a:defRPr sz="1300" smtClean="0">
                <a:latin typeface="Arial" charset="0"/>
              </a:defRPr>
            </a:lvl1pPr>
          </a:lstStyle>
          <a:p>
            <a:pPr>
              <a:defRPr/>
            </a:pPr>
            <a:fld id="{CAD14F68-A6F3-4545-A49D-694DE51E32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39924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85D6BB-02DA-40CC-88E0-7F03A1225923}" type="slidenum">
              <a:rPr lang="en-GB">
                <a:latin typeface="Arial" charset="0"/>
              </a:rPr>
              <a:pPr/>
              <a:t>1</a:t>
            </a:fld>
            <a:endParaRPr lang="en-GB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5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test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7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1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888" y="609600"/>
            <a:ext cx="2017712" cy="5494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609600"/>
            <a:ext cx="5900738" cy="5494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26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0010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3250" y="1196975"/>
            <a:ext cx="39243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9950" y="1196975"/>
            <a:ext cx="3924300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9950" y="3725863"/>
            <a:ext cx="3924300" cy="237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97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0010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3250" y="1196975"/>
            <a:ext cx="39243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196975"/>
            <a:ext cx="39243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76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0010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3250" y="1196975"/>
            <a:ext cx="3924300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9950" y="1196975"/>
            <a:ext cx="3924300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3250" y="3725863"/>
            <a:ext cx="8001000" cy="237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1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98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989138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989138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0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9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56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11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97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99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PowerPoint_Graphic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11188" y="260350"/>
            <a:ext cx="8001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3250" y="1196975"/>
            <a:ext cx="80010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3203575" y="6308725"/>
            <a:ext cx="52562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GB" sz="1200" dirty="0" smtClean="0">
                <a:solidFill>
                  <a:schemeClr val="accent2"/>
                </a:solidFill>
                <a:latin typeface="Times New Roman" pitchFamily="18" charset="0"/>
              </a:rPr>
              <a:t>T.A. Casper, ITPA IOS</a:t>
            </a:r>
            <a:r>
              <a:rPr lang="en-GB" sz="1200" baseline="0" dirty="0" smtClean="0">
                <a:solidFill>
                  <a:schemeClr val="accent2"/>
                </a:solidFill>
                <a:latin typeface="Times New Roman" pitchFamily="18" charset="0"/>
              </a:rPr>
              <a:t> Kyoto, Japan</a:t>
            </a:r>
            <a:endParaRPr lang="en-GB" sz="1200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30" name="Text Box 16"/>
          <p:cNvSpPr txBox="1">
            <a:spLocks noChangeArrowheads="1"/>
          </p:cNvSpPr>
          <p:nvPr/>
        </p:nvSpPr>
        <p:spPr bwMode="auto">
          <a:xfrm>
            <a:off x="8604250" y="6453188"/>
            <a:ext cx="36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2C108E3-5529-43C2-9C95-89C461C34F4E}" type="slidenum">
              <a:rPr lang="en-GB" sz="1000">
                <a:solidFill>
                  <a:schemeClr val="accent2"/>
                </a:solidFill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GB" sz="1000">
              <a:solidFill>
                <a:schemeClr val="accent2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611188" y="1125538"/>
            <a:ext cx="79930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323850" y="2275681"/>
            <a:ext cx="84963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 smtClean="0"/>
              <a:t>Scenario and control modeling for development of DD low-activation ITER operation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288925" y="4616450"/>
            <a:ext cx="8391525" cy="147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ITPA IOS meeting</a:t>
            </a:r>
            <a:endParaRPr lang="en-US" sz="2000" i="1" dirty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October 18 – 21, 2011</a:t>
            </a:r>
            <a:endParaRPr lang="en-US" sz="2000" i="1" dirty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Kyoto, Japan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381714" y="3248100"/>
            <a:ext cx="8207375" cy="13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None/>
            </a:pPr>
            <a:r>
              <a:rPr lang="en-US" sz="2000" u="sng" dirty="0"/>
              <a:t>T. A. </a:t>
            </a:r>
            <a:r>
              <a:rPr lang="en-US" sz="2000" u="sng" dirty="0" smtClean="0"/>
              <a:t>Casper</a:t>
            </a:r>
            <a:r>
              <a:rPr lang="en-US" sz="2000" dirty="0" smtClean="0"/>
              <a:t>, </a:t>
            </a:r>
            <a:r>
              <a:rPr lang="en-US" sz="2000" dirty="0"/>
              <a:t>D. </a:t>
            </a:r>
            <a:r>
              <a:rPr lang="en-US" sz="2000" dirty="0" smtClean="0"/>
              <a:t>Campbell, Y. Gribov, A</a:t>
            </a:r>
            <a:r>
              <a:rPr lang="en-US" sz="2000" dirty="0"/>
              <a:t>. </a:t>
            </a:r>
            <a:r>
              <a:rPr lang="en-US" sz="2000" dirty="0" smtClean="0"/>
              <a:t>Polevoi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and J.A</a:t>
            </a:r>
            <a:r>
              <a:rPr lang="en-US" sz="2000" dirty="0"/>
              <a:t>. </a:t>
            </a:r>
            <a:r>
              <a:rPr lang="en-US" sz="2000" dirty="0" smtClean="0"/>
              <a:t>Snipes</a:t>
            </a:r>
          </a:p>
          <a:p>
            <a:pPr algn="ctr">
              <a:buNone/>
            </a:pPr>
            <a:r>
              <a:rPr lang="fr-FR" sz="1600" i="1" dirty="0" smtClean="0"/>
              <a:t>ITER </a:t>
            </a:r>
            <a:r>
              <a:rPr lang="fr-FR" sz="1600" i="1" dirty="0" err="1"/>
              <a:t>Organization</a:t>
            </a:r>
            <a:r>
              <a:rPr lang="fr-FR" sz="1600" i="1" dirty="0"/>
              <a:t>, Route de </a:t>
            </a:r>
            <a:r>
              <a:rPr lang="fr-FR" sz="1600" i="1" dirty="0" err="1"/>
              <a:t>Vinon</a:t>
            </a:r>
            <a:r>
              <a:rPr lang="fr-FR" sz="1600" i="1" dirty="0"/>
              <a:t>  sur Verdon, 13115 St Paul Lez Durance, </a:t>
            </a:r>
            <a:r>
              <a:rPr lang="fr-FR" sz="1600" i="1" dirty="0" smtClean="0"/>
              <a:t>France</a:t>
            </a:r>
            <a:endParaRPr lang="en-GB" sz="1600" dirty="0"/>
          </a:p>
        </p:txBody>
      </p:sp>
      <p:pic>
        <p:nvPicPr>
          <p:cNvPr id="2053" name="Picture 6" descr="PowerPoint_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8" r="71672" b="18803"/>
          <a:stretch>
            <a:fillRect/>
          </a:stretch>
        </p:blipFill>
        <p:spPr bwMode="auto">
          <a:xfrm>
            <a:off x="304800" y="612775"/>
            <a:ext cx="845661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“low activation” scenario for early ITER operation</a:t>
            </a:r>
            <a:r>
              <a:rPr lang="en-US" dirty="0">
                <a:solidFill>
                  <a:schemeClr val="tx1"/>
                </a:solidFill>
              </a:rPr>
              <a:t>: a controllable scenario </a:t>
            </a:r>
            <a:r>
              <a:rPr lang="en-US" dirty="0" smtClean="0">
                <a:solidFill>
                  <a:schemeClr val="tx1"/>
                </a:solidFill>
              </a:rPr>
              <a:t>with acceptable tritium production?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89230" cy="4906963"/>
          </a:xfrm>
        </p:spPr>
        <p:txBody>
          <a:bodyPr/>
          <a:lstStyle/>
          <a:p>
            <a:r>
              <a:rPr lang="en-US" dirty="0" smtClean="0"/>
              <a:t>Operation at half plasma current, I</a:t>
            </a:r>
            <a:r>
              <a:rPr lang="en-US" baseline="-25000" dirty="0" smtClean="0"/>
              <a:t>P</a:t>
            </a:r>
            <a:r>
              <a:rPr lang="en-US" dirty="0" smtClean="0"/>
              <a:t>=7.5MA, and half </a:t>
            </a:r>
            <a:r>
              <a:rPr lang="en-US" dirty="0" err="1" smtClean="0"/>
              <a:t>toroidal</a:t>
            </a:r>
            <a:r>
              <a:rPr lang="en-US" dirty="0" smtClean="0"/>
              <a:t> magnetic field B</a:t>
            </a:r>
            <a:r>
              <a:rPr lang="en-US" baseline="-25000" dirty="0" smtClean="0"/>
              <a:t>T</a:t>
            </a:r>
            <a:r>
              <a:rPr lang="en-US" dirty="0" smtClean="0"/>
              <a:t>=2.65T with the JCT-2001 controller</a:t>
            </a:r>
          </a:p>
          <a:p>
            <a:r>
              <a:rPr lang="en-US" dirty="0" smtClean="0"/>
              <a:t>Explore  issues with early DD operations: performance and activation</a:t>
            </a:r>
          </a:p>
          <a:p>
            <a:r>
              <a:rPr lang="en-US" dirty="0" smtClean="0"/>
              <a:t>15MA inductive case re-defined for 7.5MA study</a:t>
            </a:r>
          </a:p>
          <a:p>
            <a:pPr lvl="1"/>
            <a:r>
              <a:rPr lang="en-US" dirty="0" smtClean="0"/>
              <a:t>Same input waveforms – except early heating not required for PF/CS limits and do want to pre-heat neutron flux</a:t>
            </a:r>
          </a:p>
          <a:p>
            <a:pPr lvl="1"/>
            <a:r>
              <a:rPr lang="en-US" dirty="0" smtClean="0"/>
              <a:t>Same shapes – inside wall limited and full plasma shape</a:t>
            </a:r>
          </a:p>
          <a:p>
            <a:pPr lvl="1"/>
            <a:r>
              <a:rPr lang="en-US" dirty="0" smtClean="0"/>
              <a:t>Assume H-mode access with auxiliary heating,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aux</a:t>
            </a:r>
            <a:endParaRPr lang="en-US" baseline="-25000" dirty="0" smtClean="0"/>
          </a:p>
          <a:p>
            <a:r>
              <a:rPr lang="en-US" dirty="0" smtClean="0"/>
              <a:t>Initial scenario developed: D as base particle source, T from reaction rates:</a:t>
            </a:r>
          </a:p>
          <a:p>
            <a:pPr lvl="2"/>
            <a:r>
              <a:rPr lang="en-US" dirty="0" err="1" smtClean="0"/>
              <a:t>DDn</a:t>
            </a:r>
            <a:r>
              <a:rPr lang="en-US" dirty="0" smtClean="0"/>
              <a:t>:	D+D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/>
              <a:t>He</a:t>
            </a:r>
            <a:r>
              <a:rPr lang="en-US" baseline="30000" dirty="0" smtClean="0"/>
              <a:t>3</a:t>
            </a:r>
            <a:r>
              <a:rPr lang="en-US" dirty="0" smtClean="0"/>
              <a:t>+n</a:t>
            </a:r>
            <a:r>
              <a:rPr lang="en-US" baseline="30000" dirty="0" smtClean="0"/>
              <a:t>0 	</a:t>
            </a:r>
            <a:r>
              <a:rPr lang="en-US" dirty="0" smtClean="0"/>
              <a:t>at ~50%</a:t>
            </a:r>
          </a:p>
          <a:p>
            <a:pPr lvl="2"/>
            <a:r>
              <a:rPr lang="en-US" dirty="0" err="1" smtClean="0"/>
              <a:t>DDp</a:t>
            </a:r>
            <a:r>
              <a:rPr lang="en-US" dirty="0" smtClean="0"/>
              <a:t>:	</a:t>
            </a:r>
            <a:r>
              <a:rPr lang="en-US" dirty="0" err="1" smtClean="0"/>
              <a:t>D+D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T+p</a:t>
            </a:r>
            <a:r>
              <a:rPr lang="en-US" baseline="30000" dirty="0"/>
              <a:t>+ 	</a:t>
            </a:r>
            <a:r>
              <a:rPr lang="en-US" dirty="0" smtClean="0"/>
              <a:t>at </a:t>
            </a:r>
            <a:r>
              <a:rPr lang="en-US" dirty="0"/>
              <a:t>~50</a:t>
            </a:r>
            <a:r>
              <a:rPr lang="en-US" dirty="0" smtClean="0"/>
              <a:t>% - tritium source rate</a:t>
            </a:r>
            <a:endParaRPr lang="en-US" baseline="30000" dirty="0" smtClean="0"/>
          </a:p>
          <a:p>
            <a:pPr lvl="2"/>
            <a:r>
              <a:rPr lang="en-US" dirty="0" smtClean="0"/>
              <a:t>DT:	D+T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/>
              <a:t>He</a:t>
            </a:r>
            <a:r>
              <a:rPr lang="en-US" baseline="30000" dirty="0" smtClean="0"/>
              <a:t>4</a:t>
            </a:r>
            <a:r>
              <a:rPr lang="en-US" dirty="0" smtClean="0"/>
              <a:t>+n</a:t>
            </a:r>
            <a:r>
              <a:rPr lang="en-US" baseline="30000" dirty="0" smtClean="0"/>
              <a:t>0	</a:t>
            </a:r>
            <a:r>
              <a:rPr lang="en-US" dirty="0" smtClean="0"/>
              <a:t>produced T burn up</a:t>
            </a:r>
            <a:endParaRPr lang="en-US" baseline="30000" dirty="0" smtClean="0"/>
          </a:p>
          <a:p>
            <a:pPr lvl="2"/>
            <a:r>
              <a:rPr lang="en-US" dirty="0" smtClean="0"/>
              <a:t>S</a:t>
            </a:r>
            <a:r>
              <a:rPr lang="en-US" baseline="-25000" dirty="0" smtClean="0"/>
              <a:t>T</a:t>
            </a:r>
            <a:r>
              <a:rPr lang="en-US" dirty="0" smtClean="0"/>
              <a:t>:	</a:t>
            </a:r>
            <a:r>
              <a:rPr lang="en-US" dirty="0" err="1" smtClean="0"/>
              <a:t>DDp</a:t>
            </a:r>
            <a:r>
              <a:rPr lang="en-US" dirty="0" smtClean="0"/>
              <a:t> – DT		resulting T particle source rate </a:t>
            </a:r>
            <a:r>
              <a:rPr lang="en-US" dirty="0" smtClean="0">
                <a:sym typeface="Wingdings" pitchFamily="2" charset="2"/>
              </a:rPr>
              <a:t> N</a:t>
            </a:r>
            <a:r>
              <a:rPr lang="en-US" baseline="-25000" dirty="0" smtClean="0">
                <a:sym typeface="Wingdings" pitchFamily="2" charset="2"/>
              </a:rPr>
              <a:t>T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Assume no T diffusion (perfect confinement) to calculate maximum production</a:t>
            </a:r>
          </a:p>
          <a:p>
            <a:pPr lvl="1"/>
            <a:r>
              <a:rPr lang="en-US" dirty="0" smtClean="0"/>
              <a:t>Auxiliary heating power and transport assumptions varied</a:t>
            </a:r>
          </a:p>
          <a:p>
            <a:pPr lvl="1"/>
            <a:r>
              <a:rPr lang="en-US" dirty="0" smtClean="0"/>
              <a:t>Analytic sources and density profiles for development so far</a:t>
            </a:r>
          </a:p>
          <a:p>
            <a:pPr lvl="1"/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53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8660" cy="863600"/>
          </a:xfrm>
        </p:spPr>
        <p:txBody>
          <a:bodyPr/>
          <a:lstStyle/>
          <a:p>
            <a:r>
              <a:rPr lang="en-US" dirty="0" smtClean="0"/>
              <a:t>DD operation: long pulse preceding DT operation and “possible” short pulse for early operations </a:t>
            </a:r>
            <a:endParaRPr lang="en-US" sz="2400" b="0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08912" cy="4104233"/>
          </a:xfrm>
        </p:spPr>
        <p:txBody>
          <a:bodyPr/>
          <a:lstStyle/>
          <a:p>
            <a:r>
              <a:rPr lang="en-US" dirty="0" smtClean="0"/>
              <a:t>D Low-activation long pulse case: I</a:t>
            </a:r>
            <a:r>
              <a:rPr lang="en-US" baseline="-25000" dirty="0" smtClean="0"/>
              <a:t>P</a:t>
            </a:r>
            <a:r>
              <a:rPr lang="en-US" dirty="0" smtClean="0"/>
              <a:t>=7.5MA </a:t>
            </a:r>
            <a:r>
              <a:rPr lang="en-US" dirty="0"/>
              <a:t>and B</a:t>
            </a:r>
            <a:r>
              <a:rPr lang="en-US" baseline="-25000" dirty="0"/>
              <a:t>T</a:t>
            </a:r>
            <a:r>
              <a:rPr lang="en-US" dirty="0"/>
              <a:t>=2.65T (half I</a:t>
            </a:r>
            <a:r>
              <a:rPr lang="en-US" baseline="-25000" dirty="0"/>
              <a:t>P</a:t>
            </a:r>
            <a:r>
              <a:rPr lang="en-US" dirty="0"/>
              <a:t>, </a:t>
            </a:r>
            <a:r>
              <a:rPr lang="en-US" dirty="0" smtClean="0"/>
              <a:t>B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Candidate for early ITER </a:t>
            </a:r>
            <a:r>
              <a:rPr lang="en-US" dirty="0" smtClean="0"/>
              <a:t>operation  under development</a:t>
            </a:r>
          </a:p>
          <a:p>
            <a:pPr lvl="2"/>
            <a:r>
              <a:rPr lang="en-US" dirty="0" smtClean="0"/>
              <a:t>Hydrogen may not make long pulse H-mode, e.g. L-to-H threshold too high</a:t>
            </a:r>
          </a:p>
          <a:p>
            <a:pPr lvl="1"/>
            <a:r>
              <a:rPr lang="en-US" dirty="0" smtClean="0"/>
              <a:t>Concern for tritium production</a:t>
            </a:r>
          </a:p>
          <a:p>
            <a:pPr lvl="2"/>
            <a:r>
              <a:rPr lang="en-US" dirty="0" smtClean="0"/>
              <a:t>Activation/licensing may limit duration</a:t>
            </a:r>
          </a:p>
          <a:p>
            <a:pPr lvl="1"/>
            <a:r>
              <a:rPr lang="en-US" dirty="0" smtClean="0"/>
              <a:t>Use electron heating only</a:t>
            </a:r>
          </a:p>
          <a:p>
            <a:pPr lvl="2"/>
            <a:r>
              <a:rPr lang="en-US" dirty="0" smtClean="0"/>
              <a:t>Suppose NBI are not available</a:t>
            </a:r>
          </a:p>
          <a:p>
            <a:pPr lvl="1"/>
            <a:r>
              <a:rPr lang="en-US" dirty="0" smtClean="0"/>
              <a:t>Interested in lower current at full field: 10MA, 12MA – no work done</a:t>
            </a:r>
          </a:p>
          <a:p>
            <a:r>
              <a:rPr lang="en-US" dirty="0" smtClean="0"/>
              <a:t>Short </a:t>
            </a:r>
            <a:r>
              <a:rPr lang="en-US" dirty="0"/>
              <a:t>pulse D operations rather than H or He to investigate ELM control</a:t>
            </a:r>
          </a:p>
          <a:p>
            <a:pPr lvl="1"/>
            <a:r>
              <a:rPr lang="en-US" dirty="0"/>
              <a:t>Purely “what if” for now – “the Regulator” says no D operation in “non-active” phase</a:t>
            </a:r>
          </a:p>
          <a:p>
            <a:pPr lvl="1"/>
            <a:r>
              <a:rPr lang="en-US" dirty="0"/>
              <a:t>So “not likely” now since it will have to be introduced later in licensing – several of these expected</a:t>
            </a:r>
          </a:p>
          <a:p>
            <a:pPr lvl="1"/>
            <a:r>
              <a:rPr lang="en-US" dirty="0"/>
              <a:t>Must be low activation, </a:t>
            </a:r>
            <a:r>
              <a:rPr lang="en-US" dirty="0" smtClean="0"/>
              <a:t>so likely 10 </a:t>
            </a:r>
            <a:r>
              <a:rPr lang="en-US" dirty="0"/>
              <a:t>to 20 second </a:t>
            </a:r>
            <a:r>
              <a:rPr lang="en-US" dirty="0" smtClean="0"/>
              <a:t>flattop</a:t>
            </a:r>
            <a:endParaRPr lang="en-US" dirty="0"/>
          </a:p>
          <a:p>
            <a:r>
              <a:rPr lang="en-US" dirty="0"/>
              <a:t>Non-activation: H or He operations at reduced I</a:t>
            </a:r>
            <a:r>
              <a:rPr lang="en-US" baseline="-25000" dirty="0"/>
              <a:t>P</a:t>
            </a:r>
            <a:r>
              <a:rPr lang="en-US" dirty="0"/>
              <a:t>, </a:t>
            </a:r>
            <a:r>
              <a:rPr lang="en-US" dirty="0" smtClean="0"/>
              <a:t>B</a:t>
            </a:r>
            <a:r>
              <a:rPr lang="en-US" baseline="-25000" dirty="0" smtClean="0"/>
              <a:t>T </a:t>
            </a:r>
            <a:r>
              <a:rPr lang="en-US" dirty="0" smtClean="0"/>
              <a:t>are main candidates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Simulation with </a:t>
            </a:r>
            <a:r>
              <a:rPr lang="en-US" dirty="0" err="1" smtClean="0">
                <a:solidFill>
                  <a:schemeClr val="tx1"/>
                </a:solidFill>
              </a:rPr>
              <a:t>P</a:t>
            </a:r>
            <a:r>
              <a:rPr lang="en-US" baseline="-25000" dirty="0" err="1" smtClean="0">
                <a:solidFill>
                  <a:schemeClr val="tx1"/>
                </a:solidFill>
              </a:rPr>
              <a:t>aux</a:t>
            </a:r>
            <a:r>
              <a:rPr lang="en-US" dirty="0" smtClean="0">
                <a:solidFill>
                  <a:schemeClr val="tx1"/>
                </a:solidFill>
              </a:rPr>
              <a:t>=53MW of electron heating results in T particle inventory of 0.3x10</a:t>
            </a:r>
            <a:r>
              <a:rPr lang="en-US" baseline="30000" dirty="0" smtClean="0">
                <a:solidFill>
                  <a:schemeClr val="tx1"/>
                </a:solidFill>
              </a:rPr>
              <a:t>20</a:t>
            </a:r>
            <a:r>
              <a:rPr lang="en-US" dirty="0" smtClean="0">
                <a:solidFill>
                  <a:schemeClr val="tx1"/>
                </a:solidFill>
              </a:rPr>
              <a:t> after a 400s flattop pulse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96752"/>
            <a:ext cx="3256608" cy="507991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5472608" cy="5194920"/>
          </a:xfrm>
        </p:spPr>
        <p:txBody>
          <a:bodyPr/>
          <a:lstStyle/>
          <a:p>
            <a:r>
              <a:rPr lang="en-US" sz="2000" dirty="0" smtClean="0"/>
              <a:t>(a) Plasma current and </a:t>
            </a:r>
            <a:r>
              <a:rPr lang="en-US" sz="2000" dirty="0" smtClean="0">
                <a:solidFill>
                  <a:srgbClr val="00B0F0"/>
                </a:solidFill>
              </a:rPr>
              <a:t>auxiliary heating power</a:t>
            </a:r>
            <a:endParaRPr lang="en-US" sz="2000" dirty="0">
              <a:solidFill>
                <a:srgbClr val="00B0F0"/>
              </a:solidFill>
            </a:endParaRPr>
          </a:p>
          <a:p>
            <a:pPr lvl="1"/>
            <a:r>
              <a:rPr lang="en-GB" sz="1600" dirty="0" smtClean="0"/>
              <a:t>Resulting </a:t>
            </a:r>
            <a:r>
              <a:rPr lang="en-GB" sz="1600" dirty="0" smtClean="0">
                <a:solidFill>
                  <a:srgbClr val="FF0000"/>
                </a:solidFill>
              </a:rPr>
              <a:t>electron</a:t>
            </a:r>
            <a:r>
              <a:rPr lang="en-GB" sz="1600" dirty="0" smtClean="0"/>
              <a:t> and </a:t>
            </a:r>
            <a:r>
              <a:rPr lang="en-GB" sz="1600" dirty="0" smtClean="0">
                <a:solidFill>
                  <a:srgbClr val="009900"/>
                </a:solidFill>
              </a:rPr>
              <a:t>ion</a:t>
            </a:r>
            <a:r>
              <a:rPr lang="en-GB" sz="1600" dirty="0" smtClean="0"/>
              <a:t> temperatures at the magnetic axis using the C-T thermal transport model</a:t>
            </a:r>
          </a:p>
          <a:p>
            <a:r>
              <a:rPr lang="en-US" sz="2000" dirty="0" smtClean="0"/>
              <a:t>(b) On-axis electron density assumed (peak in N</a:t>
            </a:r>
            <a:r>
              <a:rPr lang="en-US" sz="2000" baseline="-25000" dirty="0" smtClean="0"/>
              <a:t>GW</a:t>
            </a:r>
            <a:r>
              <a:rPr lang="en-US" sz="2000" dirty="0" smtClean="0"/>
              <a:t>=.51x10</a:t>
            </a:r>
            <a:r>
              <a:rPr lang="en-US" sz="2000" baseline="30000" dirty="0" smtClean="0"/>
              <a:t>20 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Tritium density </a:t>
            </a:r>
            <a:r>
              <a:rPr lang="en-US" sz="1600" dirty="0" smtClean="0"/>
              <a:t>from reaction rate source: N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~N</a:t>
            </a:r>
            <a:r>
              <a:rPr lang="en-US" sz="1600" baseline="-25000" dirty="0" smtClean="0"/>
              <a:t>D</a:t>
            </a:r>
            <a:r>
              <a:rPr lang="en-US" sz="1600" dirty="0" smtClean="0"/>
              <a:t>/400</a:t>
            </a:r>
            <a:endParaRPr lang="en-US" sz="1600" dirty="0"/>
          </a:p>
          <a:p>
            <a:pPr lvl="1"/>
            <a:r>
              <a:rPr lang="en-US" sz="1600" dirty="0" smtClean="0"/>
              <a:t>Resulting </a:t>
            </a:r>
            <a:r>
              <a:rPr lang="en-US" sz="1600" dirty="0" smtClean="0">
                <a:solidFill>
                  <a:srgbClr val="FF0000"/>
                </a:solidFill>
              </a:rPr>
              <a:t>alpha heating </a:t>
            </a:r>
            <a:r>
              <a:rPr lang="en-US" sz="1600" dirty="0" err="1" smtClean="0">
                <a:solidFill>
                  <a:srgbClr val="FF0000"/>
                </a:solidFill>
              </a:rPr>
              <a:t>P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alpha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~ </a:t>
            </a:r>
            <a:r>
              <a:rPr lang="en-US" sz="1600" dirty="0" err="1" smtClean="0">
                <a:solidFill>
                  <a:srgbClr val="00B0F0"/>
                </a:solidFill>
              </a:rPr>
              <a:t>P</a:t>
            </a:r>
            <a:r>
              <a:rPr lang="en-US" sz="1600" baseline="-25000" dirty="0" err="1" smtClean="0">
                <a:solidFill>
                  <a:srgbClr val="00B0F0"/>
                </a:solidFill>
              </a:rPr>
              <a:t>aux</a:t>
            </a:r>
            <a:r>
              <a:rPr lang="en-US" sz="1600" dirty="0" smtClean="0"/>
              <a:t>/500</a:t>
            </a:r>
          </a:p>
          <a:p>
            <a:pPr lvl="1"/>
            <a:r>
              <a:rPr lang="en-US" sz="1600" dirty="0" smtClean="0">
                <a:solidFill>
                  <a:srgbClr val="009900"/>
                </a:solidFill>
              </a:rPr>
              <a:t>Internal inductance </a:t>
            </a:r>
            <a:r>
              <a:rPr lang="en-US" sz="1600" dirty="0" smtClean="0"/>
              <a:t>evolution, </a:t>
            </a:r>
            <a:r>
              <a:rPr lang="en-US" sz="1600" i="1" dirty="0" smtClean="0">
                <a:solidFill>
                  <a:srgbClr val="009900"/>
                </a:solidFill>
              </a:rPr>
              <a:t>l</a:t>
            </a:r>
            <a:r>
              <a:rPr lang="en-US" sz="1600" i="1" baseline="-25000" dirty="0" smtClean="0">
                <a:solidFill>
                  <a:srgbClr val="009900"/>
                </a:solidFill>
              </a:rPr>
              <a:t>i3</a:t>
            </a:r>
            <a:r>
              <a:rPr lang="en-US" sz="1600" dirty="0" smtClean="0"/>
              <a:t>, vertical stability parameter</a:t>
            </a:r>
          </a:p>
          <a:p>
            <a:pPr lvl="1"/>
            <a:r>
              <a:rPr lang="en-US" sz="1600" dirty="0" smtClean="0"/>
              <a:t>Confinement, </a:t>
            </a:r>
            <a:r>
              <a:rPr lang="en-US" sz="1600" dirty="0" smtClean="0">
                <a:solidFill>
                  <a:srgbClr val="00B0F0"/>
                </a:solidFill>
              </a:rPr>
              <a:t>h</a:t>
            </a:r>
            <a:r>
              <a:rPr lang="en-US" sz="1600" baseline="-25000" dirty="0" smtClean="0">
                <a:solidFill>
                  <a:srgbClr val="00B0F0"/>
                </a:solidFill>
              </a:rPr>
              <a:t>98y2</a:t>
            </a:r>
            <a:r>
              <a:rPr lang="en-US" sz="1600" dirty="0" smtClean="0"/>
              <a:t>, from scaling of C-T model</a:t>
            </a:r>
            <a:endParaRPr lang="en-US" sz="1600" baseline="-25000" dirty="0">
              <a:solidFill>
                <a:srgbClr val="00B0F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(c) Rates for nuclear reactions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</a:rPr>
              <a:t>----------  volume-integrated rate in #/s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</a:rPr>
              <a:t>*---*---* time-integrated accumulations in #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S is the T particle source</a:t>
            </a:r>
            <a:r>
              <a:rPr lang="en-US" sz="1600" dirty="0" smtClean="0">
                <a:solidFill>
                  <a:srgbClr val="002060"/>
                </a:solidFill>
              </a:rPr>
              <a:t>: at t = 500s, the total integrated T production is ~ .3x10</a:t>
            </a:r>
            <a:r>
              <a:rPr lang="en-US" sz="1600" baseline="30000" dirty="0" smtClean="0">
                <a:solidFill>
                  <a:srgbClr val="002060"/>
                </a:solidFill>
              </a:rPr>
              <a:t>20</a:t>
            </a:r>
            <a:r>
              <a:rPr lang="en-US" sz="1600" dirty="0" smtClean="0">
                <a:solidFill>
                  <a:srgbClr val="002060"/>
                </a:solidFill>
              </a:rPr>
              <a:t> particles ~ .15mg</a:t>
            </a:r>
          </a:p>
        </p:txBody>
      </p:sp>
    </p:spTree>
    <p:extLst>
      <p:ext uri="{BB962C8B-B14F-4D97-AF65-F5344CB8AC3E}">
        <p14:creationId xmlns:p14="http://schemas.microsoft.com/office/powerpoint/2010/main" val="40219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Assumed and simulated profiles at 450s for flat-top current of I</a:t>
            </a:r>
            <a:r>
              <a:rPr lang="en-US" baseline="-25000" dirty="0" smtClean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=7.5MA with </a:t>
            </a:r>
            <a:r>
              <a:rPr lang="en-US" dirty="0" err="1" smtClean="0">
                <a:solidFill>
                  <a:schemeClr val="tx1"/>
                </a:solidFill>
              </a:rPr>
              <a:t>P</a:t>
            </a:r>
            <a:r>
              <a:rPr lang="en-US" baseline="-25000" dirty="0" err="1" smtClean="0">
                <a:solidFill>
                  <a:schemeClr val="tx1"/>
                </a:solidFill>
              </a:rPr>
              <a:t>aux</a:t>
            </a:r>
            <a:r>
              <a:rPr lang="en-US" dirty="0" smtClean="0">
                <a:solidFill>
                  <a:schemeClr val="tx1"/>
                </a:solidFill>
              </a:rPr>
              <a:t>=53MW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464496" cy="4763170"/>
          </a:xfrm>
        </p:spPr>
        <p:txBody>
          <a:bodyPr/>
          <a:lstStyle/>
          <a:p>
            <a:r>
              <a:rPr lang="en-US" sz="2000" dirty="0" smtClean="0"/>
              <a:t>(a) Input density profiles</a:t>
            </a:r>
          </a:p>
          <a:p>
            <a:pPr lvl="1"/>
            <a:r>
              <a:rPr lang="en-US" sz="1600" dirty="0" smtClean="0"/>
              <a:t>N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 assumed H-mode electron density profile shape (same as 15MA inductive modeling)</a:t>
            </a:r>
          </a:p>
          <a:p>
            <a:pPr lvl="1"/>
            <a:r>
              <a:rPr lang="en-US" sz="1600" dirty="0" smtClean="0"/>
              <a:t>N</a:t>
            </a:r>
            <a:r>
              <a:rPr lang="en-US" sz="1600" baseline="-25000" dirty="0" smtClean="0"/>
              <a:t>D</a:t>
            </a:r>
            <a:r>
              <a:rPr lang="en-US" sz="1600" dirty="0" smtClean="0"/>
              <a:t> is the assumed </a:t>
            </a:r>
            <a:r>
              <a:rPr lang="en-US" sz="1600" dirty="0" smtClean="0">
                <a:solidFill>
                  <a:srgbClr val="FF0000"/>
                </a:solidFill>
              </a:rPr>
              <a:t>deuterium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q</a:t>
            </a:r>
            <a:r>
              <a:rPr lang="en-US" sz="1600" baseline="-25000" dirty="0" err="1" smtClean="0"/>
              <a:t>imp</a:t>
            </a:r>
            <a:r>
              <a:rPr lang="en-US" sz="1600" dirty="0" smtClean="0"/>
              <a:t>*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imp</a:t>
            </a:r>
            <a:r>
              <a:rPr lang="en-US" sz="1600" dirty="0" smtClean="0"/>
              <a:t> is the charge-scaled (e.g. fully ionized) </a:t>
            </a:r>
            <a:r>
              <a:rPr lang="en-US" sz="1600" dirty="0" smtClean="0">
                <a:solidFill>
                  <a:srgbClr val="009900"/>
                </a:solidFill>
              </a:rPr>
              <a:t>impurity</a:t>
            </a:r>
            <a:r>
              <a:rPr lang="en-US" sz="1600" dirty="0" smtClean="0"/>
              <a:t> assumed to be carbon at </a:t>
            </a:r>
            <a:r>
              <a:rPr lang="en-US" sz="1600" dirty="0">
                <a:solidFill>
                  <a:srgbClr val="00B050"/>
                </a:solidFill>
              </a:rPr>
              <a:t>N</a:t>
            </a:r>
            <a:r>
              <a:rPr lang="en-US" sz="1600" baseline="-25000" dirty="0">
                <a:solidFill>
                  <a:srgbClr val="00B050"/>
                </a:solidFill>
              </a:rPr>
              <a:t>C</a:t>
            </a:r>
            <a:r>
              <a:rPr lang="en-US" sz="1600" dirty="0" smtClean="0"/>
              <a:t>/</a:t>
            </a:r>
            <a:r>
              <a:rPr lang="en-US" sz="1600" dirty="0" smtClean="0">
                <a:solidFill>
                  <a:srgbClr val="FF0000"/>
                </a:solidFill>
              </a:rPr>
              <a:t>N</a:t>
            </a:r>
            <a:r>
              <a:rPr lang="en-US" sz="1600" baseline="-25000" dirty="0" smtClean="0">
                <a:solidFill>
                  <a:srgbClr val="FF0000"/>
                </a:solidFill>
              </a:rPr>
              <a:t>D</a:t>
            </a:r>
            <a:r>
              <a:rPr lang="en-US" sz="1600" dirty="0" smtClean="0"/>
              <a:t> = .055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err="1" smtClean="0"/>
              <a:t>Z</a:t>
            </a:r>
            <a:r>
              <a:rPr lang="en-US" sz="1600" baseline="-25000" dirty="0" err="1" smtClean="0"/>
              <a:t>eff</a:t>
            </a:r>
            <a:r>
              <a:rPr lang="en-US" sz="1600" dirty="0" smtClean="0"/>
              <a:t>=1.7</a:t>
            </a:r>
          </a:p>
          <a:p>
            <a:pPr lvl="1"/>
            <a:r>
              <a:rPr lang="en-US" sz="1600" dirty="0" smtClean="0"/>
              <a:t>N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is the resulting tritium density profile resulting from the T-particle reaction source rate: N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~ N</a:t>
            </a:r>
            <a:r>
              <a:rPr lang="en-US" sz="1600" baseline="-25000" dirty="0" smtClean="0"/>
              <a:t>D</a:t>
            </a:r>
            <a:r>
              <a:rPr lang="en-US" sz="1600" dirty="0" smtClean="0"/>
              <a:t>/400</a:t>
            </a:r>
          </a:p>
          <a:p>
            <a:r>
              <a:rPr lang="en-US" sz="2000" dirty="0" smtClean="0"/>
              <a:t>(b) Response profiles using the C-T transport model</a:t>
            </a:r>
          </a:p>
          <a:p>
            <a:pPr lvl="1"/>
            <a:r>
              <a:rPr lang="en-US" sz="1600" dirty="0"/>
              <a:t>T</a:t>
            </a:r>
            <a:r>
              <a:rPr lang="en-US" sz="1600" dirty="0" smtClean="0"/>
              <a:t>emperature profiles, </a:t>
            </a:r>
            <a:r>
              <a:rPr lang="en-US" sz="1600" dirty="0" err="1" smtClean="0">
                <a:solidFill>
                  <a:srgbClr val="FF0000"/>
                </a:solidFill>
              </a:rPr>
              <a:t>T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1600" dirty="0" smtClean="0"/>
              <a:t> and </a:t>
            </a:r>
            <a:r>
              <a:rPr lang="en-US" sz="1600" dirty="0" smtClean="0">
                <a:solidFill>
                  <a:srgbClr val="00B050"/>
                </a:solidFill>
              </a:rPr>
              <a:t>T</a:t>
            </a:r>
            <a:r>
              <a:rPr lang="en-US" sz="1600" baseline="-25000" dirty="0" smtClean="0">
                <a:solidFill>
                  <a:srgbClr val="00B050"/>
                </a:solidFill>
              </a:rPr>
              <a:t>i</a:t>
            </a:r>
          </a:p>
          <a:p>
            <a:pPr lvl="1"/>
            <a:r>
              <a:rPr lang="en-US" sz="1600" dirty="0" smtClean="0"/>
              <a:t>&lt;J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.B&gt;/&lt;B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/R&gt;  is the total flux-surface-averaged current – </a:t>
            </a:r>
            <a:r>
              <a:rPr lang="en-US" sz="1600" dirty="0" err="1" smtClean="0"/>
              <a:t>sawtooth</a:t>
            </a:r>
            <a:r>
              <a:rPr lang="en-US" sz="1600" dirty="0" smtClean="0"/>
              <a:t> flattening</a:t>
            </a:r>
          </a:p>
          <a:p>
            <a:pPr lvl="1"/>
            <a:r>
              <a:rPr lang="en-US" sz="1600" dirty="0"/>
              <a:t>S</a:t>
            </a:r>
            <a:r>
              <a:rPr lang="en-US" sz="1600" dirty="0" smtClean="0"/>
              <a:t>afety factor, </a:t>
            </a:r>
            <a:r>
              <a:rPr lang="en-US" sz="1600" dirty="0" smtClean="0">
                <a:solidFill>
                  <a:srgbClr val="00B0F0"/>
                </a:solidFill>
              </a:rPr>
              <a:t>q</a:t>
            </a:r>
            <a:endParaRPr lang="en-GB" sz="1600" dirty="0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4012137" cy="4480646"/>
          </a:xfrm>
        </p:spPr>
      </p:pic>
    </p:spTree>
    <p:extLst>
      <p:ext uri="{BB962C8B-B14F-4D97-AF65-F5344CB8AC3E}">
        <p14:creationId xmlns:p14="http://schemas.microsoft.com/office/powerpoint/2010/main" val="37404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Reaction rates for plasma parameter scans indicates the weak scaling of tritium buildup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26" y="1750529"/>
            <a:ext cx="4215646" cy="4420454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772815"/>
            <a:ext cx="4219912" cy="441192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539552" y="1268760"/>
            <a:ext cx="8001000" cy="4232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Volume integrated rates - particles/s           Total integrated source - particles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4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54" y="1340768"/>
            <a:ext cx="3322426" cy="3672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83" y="188640"/>
            <a:ext cx="8640960" cy="863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Free-boundary evolution with JCT2001+VS1 controller </a:t>
            </a:r>
            <a:r>
              <a:rPr lang="en-US" dirty="0">
                <a:solidFill>
                  <a:schemeClr val="tx1"/>
                </a:solidFill>
              </a:rPr>
              <a:t>(from 15MA inductive scenario) </a:t>
            </a:r>
            <a:r>
              <a:rPr lang="en-US" dirty="0" smtClean="0">
                <a:solidFill>
                  <a:schemeClr val="tx1"/>
                </a:solidFill>
              </a:rPr>
              <a:t>maintains plasma shape and vertical position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5150500"/>
            <a:ext cx="8568952" cy="1152128"/>
          </a:xfrm>
        </p:spPr>
        <p:txBody>
          <a:bodyPr/>
          <a:lstStyle/>
          <a:p>
            <a:r>
              <a:rPr lang="en-US" sz="2000" dirty="0" smtClean="0"/>
              <a:t>(a) CS and (b) PF coil currents which are far from allowed limits</a:t>
            </a:r>
            <a:endParaRPr lang="en-GB" sz="2000" dirty="0" smtClean="0"/>
          </a:p>
          <a:p>
            <a:r>
              <a:rPr lang="en-US" sz="2000" dirty="0" smtClean="0"/>
              <a:t>(c) CS and (d) PF voltages for feedback control of plasma shape</a:t>
            </a:r>
          </a:p>
          <a:p>
            <a:r>
              <a:rPr lang="en-US" sz="2000" dirty="0" smtClean="0"/>
              <a:t>(e) Fast voltage applied to PF2-PF5 coils for VS1 control of vertical position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3" y="1177145"/>
            <a:ext cx="5605851" cy="4052055"/>
          </a:xfrm>
        </p:spPr>
      </p:pic>
    </p:spTree>
    <p:extLst>
      <p:ext uri="{BB962C8B-B14F-4D97-AF65-F5344CB8AC3E}">
        <p14:creationId xmlns:p14="http://schemas.microsoft.com/office/powerpoint/2010/main" val="42479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350"/>
            <a:ext cx="8496944" cy="863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Controller capable of making the transition from inside-wall limited to diverted shapes – shape/position control needs to be optimized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5517232"/>
            <a:ext cx="8424936" cy="648072"/>
          </a:xfrm>
        </p:spPr>
        <p:txBody>
          <a:bodyPr/>
          <a:lstStyle/>
          <a:p>
            <a:r>
              <a:rPr lang="en-US" sz="2000" dirty="0" smtClean="0"/>
              <a:t>Modification of strike point to pull shape off inside wall </a:t>
            </a:r>
          </a:p>
          <a:p>
            <a:r>
              <a:rPr lang="en-US" sz="2000" dirty="0" smtClean="0"/>
              <a:t>Modification of upper control gap to eliminate poor shape control at full I</a:t>
            </a:r>
            <a:r>
              <a:rPr lang="en-US" sz="2000" baseline="-25000" dirty="0" smtClean="0"/>
              <a:t>P</a:t>
            </a:r>
            <a:endParaRPr lang="en-GB" sz="2000" baseline="-25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6048672" cy="438417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1412776"/>
            <a:ext cx="2442612" cy="372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We have developed a DD scenario for early ITER operation and estimated the tritium production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906963"/>
          </a:xfrm>
        </p:spPr>
        <p:txBody>
          <a:bodyPr/>
          <a:lstStyle/>
          <a:p>
            <a:r>
              <a:rPr lang="en-US" dirty="0" smtClean="0"/>
              <a:t>Developed and initial scenario for operation of ITER at B</a:t>
            </a:r>
            <a:r>
              <a:rPr lang="en-US" baseline="-25000" dirty="0" smtClean="0"/>
              <a:t>T</a:t>
            </a:r>
            <a:r>
              <a:rPr lang="en-US" dirty="0" smtClean="0"/>
              <a:t>/2=2.65T and I</a:t>
            </a:r>
            <a:r>
              <a:rPr lang="en-US" baseline="-25000" dirty="0" smtClean="0"/>
              <a:t>P</a:t>
            </a:r>
            <a:r>
              <a:rPr lang="en-US" dirty="0" smtClean="0"/>
              <a:t>/2=7.5MA with the same assumptions for transport as the 15MA inductive</a:t>
            </a:r>
          </a:p>
          <a:p>
            <a:r>
              <a:rPr lang="en-US" dirty="0" smtClean="0"/>
              <a:t>Simulated control of this scenario was demonstrated was demonstrated with the JCT-2001 controller + VS1 for vertical position</a:t>
            </a:r>
          </a:p>
          <a:p>
            <a:pPr lvl="1"/>
            <a:r>
              <a:rPr lang="en-US" dirty="0" smtClean="0"/>
              <a:t>Coil currents and forces are within allowed limits</a:t>
            </a:r>
          </a:p>
          <a:p>
            <a:r>
              <a:rPr lang="en-US" dirty="0" smtClean="0"/>
              <a:t>Estimates of the resulting buildup of </a:t>
            </a:r>
            <a:r>
              <a:rPr lang="en-US" smtClean="0"/>
              <a:t>tritium </a:t>
            </a:r>
            <a:r>
              <a:rPr lang="en-US" smtClean="0"/>
              <a:t>give.3x10</a:t>
            </a:r>
            <a:r>
              <a:rPr lang="en-US" baseline="30000" smtClean="0"/>
              <a:t>20</a:t>
            </a:r>
            <a:r>
              <a:rPr lang="en-US" smtClean="0"/>
              <a:t> </a:t>
            </a:r>
            <a:r>
              <a:rPr lang="en-US" dirty="0" smtClean="0"/>
              <a:t>particles per full 400s duration </a:t>
            </a:r>
            <a:r>
              <a:rPr lang="en-US" dirty="0"/>
              <a:t>flattop: 0.15mg </a:t>
            </a:r>
            <a:r>
              <a:rPr lang="en-US" dirty="0" smtClean="0"/>
              <a:t>or .55x10</a:t>
            </a:r>
            <a:r>
              <a:rPr lang="en-US" baseline="30000" dirty="0" smtClean="0"/>
              <a:t>5</a:t>
            </a:r>
            <a:r>
              <a:rPr lang="en-US" dirty="0" smtClean="0"/>
              <a:t>MBq reactivity</a:t>
            </a:r>
          </a:p>
          <a:p>
            <a:r>
              <a:rPr lang="en-US" dirty="0" smtClean="0"/>
              <a:t>Tritium buildup – select reactivity desired</a:t>
            </a:r>
            <a:endParaRPr lang="en-US" dirty="0"/>
          </a:p>
          <a:p>
            <a:pPr lvl="1"/>
            <a:r>
              <a:rPr lang="en-US" dirty="0" smtClean="0"/>
              <a:t>weak function of the heating power (for assumed confinement) </a:t>
            </a:r>
          </a:p>
          <a:p>
            <a:pPr lvl="1"/>
            <a:r>
              <a:rPr lang="en-US" dirty="0" smtClean="0"/>
              <a:t>approximately linear with pulse duration</a:t>
            </a:r>
          </a:p>
          <a:p>
            <a:r>
              <a:rPr lang="en-US" dirty="0" smtClean="0"/>
              <a:t>Additional work planned:</a:t>
            </a:r>
          </a:p>
          <a:p>
            <a:pPr lvl="1"/>
            <a:r>
              <a:rPr lang="en-US" dirty="0" smtClean="0"/>
              <a:t>Compare with other estimates of tritium production</a:t>
            </a:r>
          </a:p>
          <a:p>
            <a:pPr lvl="1"/>
            <a:r>
              <a:rPr lang="en-US" dirty="0" smtClean="0"/>
              <a:t>Turn on transport of produced tritium to develop a true scenario</a:t>
            </a:r>
          </a:p>
          <a:p>
            <a:pPr lvl="1"/>
            <a:r>
              <a:rPr lang="en-US" dirty="0" smtClean="0"/>
              <a:t>Source modeling </a:t>
            </a:r>
          </a:p>
          <a:p>
            <a:pPr lvl="1"/>
            <a:r>
              <a:rPr lang="en-US" dirty="0" smtClean="0"/>
              <a:t>Operational space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6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ER_PPTemplate (2)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26197</TotalTime>
  <Words>840</Words>
  <Application>Microsoft Office PowerPoint</Application>
  <PresentationFormat>On-screen Show (4:3)</PresentationFormat>
  <Paragraphs>81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ITER_PPTemplate (2)</vt:lpstr>
      <vt:lpstr>PowerPoint Presentation</vt:lpstr>
      <vt:lpstr>A “low activation” scenario for early ITER operation: a controllable scenario with acceptable tritium production?</vt:lpstr>
      <vt:lpstr>DD operation: long pulse preceding DT operation and “possible” short pulse for early operations </vt:lpstr>
      <vt:lpstr>Simulation with Paux=53MW of electron heating results in T particle inventory of 0.3x1020 after a 400s flattop pulse</vt:lpstr>
      <vt:lpstr>Assumed and simulated profiles at 450s for flat-top current of IP=7.5MA with Paux=53MW</vt:lpstr>
      <vt:lpstr>Reaction rates for plasma parameter scans indicates the weak scaling of tritium buildup</vt:lpstr>
      <vt:lpstr>Free-boundary evolution with JCT2001+VS1 controller (from 15MA inductive scenario) maintains plasma shape and vertical position</vt:lpstr>
      <vt:lpstr>Controller capable of making the transition from inside-wall limited to diverted shapes – shape/position control needs to be optimized</vt:lpstr>
      <vt:lpstr>Summary: We have developed a DD scenario for early ITER operation and estimated the tritium production</vt:lpstr>
    </vt:vector>
  </TitlesOfParts>
  <Company>ITER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activation scenario</dc:title>
  <dc:creator>T.A. Casper</dc:creator>
  <cp:lastModifiedBy>caspert</cp:lastModifiedBy>
  <cp:revision>428</cp:revision>
  <cp:lastPrinted>2011-10-14T06:43:55Z</cp:lastPrinted>
  <dcterms:created xsi:type="dcterms:W3CDTF">2008-09-02T15:06:07Z</dcterms:created>
  <dcterms:modified xsi:type="dcterms:W3CDTF">2011-10-19T01:03:00Z</dcterms:modified>
</cp:coreProperties>
</file>