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41" r:id="rId2"/>
  </p:sldMasterIdLst>
  <p:notesMasterIdLst>
    <p:notesMasterId r:id="rId57"/>
  </p:notesMasterIdLst>
  <p:sldIdLst>
    <p:sldId id="598" r:id="rId3"/>
    <p:sldId id="599" r:id="rId4"/>
    <p:sldId id="997" r:id="rId5"/>
    <p:sldId id="994" r:id="rId6"/>
    <p:sldId id="1036" r:id="rId7"/>
    <p:sldId id="1002" r:id="rId8"/>
    <p:sldId id="995" r:id="rId9"/>
    <p:sldId id="1005" r:id="rId10"/>
    <p:sldId id="968" r:id="rId11"/>
    <p:sldId id="1035" r:id="rId12"/>
    <p:sldId id="1019" r:id="rId13"/>
    <p:sldId id="1020" r:id="rId14"/>
    <p:sldId id="1037" r:id="rId15"/>
    <p:sldId id="1021" r:id="rId16"/>
    <p:sldId id="1022" r:id="rId17"/>
    <p:sldId id="1023" r:id="rId18"/>
    <p:sldId id="1024" r:id="rId19"/>
    <p:sldId id="1025" r:id="rId20"/>
    <p:sldId id="1026" r:id="rId21"/>
    <p:sldId id="1027" r:id="rId22"/>
    <p:sldId id="1028" r:id="rId23"/>
    <p:sldId id="1029" r:id="rId24"/>
    <p:sldId id="996" r:id="rId25"/>
    <p:sldId id="984" r:id="rId26"/>
    <p:sldId id="985" r:id="rId27"/>
    <p:sldId id="1009" r:id="rId28"/>
    <p:sldId id="1011" r:id="rId29"/>
    <p:sldId id="1012" r:id="rId30"/>
    <p:sldId id="1030" r:id="rId31"/>
    <p:sldId id="1014" r:id="rId32"/>
    <p:sldId id="1015" r:id="rId33"/>
    <p:sldId id="1016" r:id="rId34"/>
    <p:sldId id="1017" r:id="rId35"/>
    <p:sldId id="977" r:id="rId36"/>
    <p:sldId id="1031" r:id="rId37"/>
    <p:sldId id="979" r:id="rId38"/>
    <p:sldId id="1033" r:id="rId39"/>
    <p:sldId id="964" r:id="rId40"/>
    <p:sldId id="1032" r:id="rId41"/>
    <p:sldId id="965" r:id="rId42"/>
    <p:sldId id="966" r:id="rId43"/>
    <p:sldId id="800" r:id="rId44"/>
    <p:sldId id="955" r:id="rId45"/>
    <p:sldId id="956" r:id="rId46"/>
    <p:sldId id="961" r:id="rId47"/>
    <p:sldId id="957" r:id="rId48"/>
    <p:sldId id="958" r:id="rId49"/>
    <p:sldId id="959" r:id="rId50"/>
    <p:sldId id="960" r:id="rId51"/>
    <p:sldId id="962" r:id="rId52"/>
    <p:sldId id="1038" r:id="rId53"/>
    <p:sldId id="1034" r:id="rId54"/>
    <p:sldId id="1006" r:id="rId55"/>
    <p:sldId id="1007" r:id="rId56"/>
  </p:sldIdLst>
  <p:sldSz cx="9144000" cy="6858000" type="screen4x3"/>
  <p:notesSz cx="6797675" cy="99266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737"/>
    <a:srgbClr val="FF3300"/>
    <a:srgbClr val="D03C94"/>
    <a:srgbClr val="CC0099"/>
    <a:srgbClr val="0000FF"/>
    <a:srgbClr val="0033CC"/>
    <a:srgbClr val="660066"/>
    <a:srgbClr val="FF00FF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14" autoAdjust="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663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0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4.wmf"/><Relationship Id="rId7" Type="http://schemas.openxmlformats.org/officeDocument/2006/relationships/image" Target="../media/image13.e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Relationship Id="rId9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13.emf"/><Relationship Id="rId7" Type="http://schemas.openxmlformats.org/officeDocument/2006/relationships/image" Target="../media/image103.e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2.wmf"/><Relationship Id="rId5" Type="http://schemas.openxmlformats.org/officeDocument/2006/relationships/image" Target="../media/image14.emf"/><Relationship Id="rId4" Type="http://schemas.openxmlformats.org/officeDocument/2006/relationships/image" Target="../media/image10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76257CF-A50B-45C4-87BC-0381809C3871}" type="datetimeFigureOut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CDC9F98-4730-4C13-B536-B2BF46584D4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056044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00E73-B759-4BDB-B4CF-71E06DB19D0D}" type="slidenum">
              <a:rPr lang="ko-KR" altLang="en-US" smtClean="0"/>
              <a:pPr>
                <a:defRPr/>
              </a:pPr>
              <a:t>1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50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F0160-02EA-472E-A649-D363957AC470}" type="slidenum">
              <a:rPr lang="ko-KR" altLang="en-US" smtClean="0"/>
              <a:pPr>
                <a:defRPr/>
              </a:pPr>
              <a:t>51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52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83C9-FA7F-45CC-88F6-37D21DB88616}" type="slidenum">
              <a:rPr lang="ko-KR" altLang="en-US" smtClean="0">
                <a:solidFill>
                  <a:prstClr val="black"/>
                </a:solidFill>
              </a:rPr>
              <a:pPr/>
              <a:t>53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E83C9-FA7F-45CC-88F6-37D21DB88616}" type="slidenum">
              <a:rPr lang="ko-KR" altLang="en-US" smtClean="0">
                <a:solidFill>
                  <a:prstClr val="black"/>
                </a:solidFill>
              </a:rPr>
              <a:pPr/>
              <a:t>54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F0160-02EA-472E-A649-D363957AC470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9746-6277-45FD-90AC-5ECF4AC539D7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22481-F964-4DAA-A83F-98E570D72306}" type="slidenum">
              <a:rPr lang="ko-KR" altLang="en-US" smtClean="0"/>
              <a:pPr>
                <a:defRPr/>
              </a:pPr>
              <a:t>47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20" name="부제목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7" name="날짜 개체 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8D81D3-8B94-452C-AB13-2F411F2B3C4A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5874A8-8025-40E2-BE61-F0EE95FE68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" name="Picture 2" descr="C:\Documents and Settings\future walker\바탕 화면\fusma_logo_new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177" y="5880936"/>
            <a:ext cx="1248287" cy="571611"/>
          </a:xfrm>
          <a:prstGeom prst="rect">
            <a:avLst/>
          </a:prstGeom>
          <a:noFill/>
        </p:spPr>
      </p:pic>
      <p:pic>
        <p:nvPicPr>
          <p:cNvPr id="11" name="Picture 2" descr="C:\Documents and Settings\future walker\바탕 화면\학교로고 copy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880936"/>
            <a:ext cx="1361720" cy="5724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FF8E3-E3BC-4EDE-9F12-04297D34AEAD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5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8EA41-8895-4B01-82D8-587F13730E4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6D02-03B7-491D-B21D-290AAC4D0454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5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90CD8-2351-4D2B-8AB2-911DE506C64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40D23-13BF-4078-822F-D4962C581EEE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3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9520-D808-40FE-804D-9A4E4677CD52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1725042"/>
            <a:ext cx="9144000" cy="1785950"/>
          </a:xfrm>
          <a:prstGeom prst="rect">
            <a:avLst/>
          </a:prstGeom>
          <a:solidFill>
            <a:srgbClr val="321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kumimoji="0" lang="ko-KR" altLang="en-US" b="1" dirty="0">
              <a:solidFill>
                <a:srgbClr val="FFFFFF"/>
              </a:solidFill>
            </a:endParaRPr>
          </a:p>
        </p:txBody>
      </p:sp>
      <p:cxnSp>
        <p:nvCxnSpPr>
          <p:cNvPr id="20" name="직선 연결선 19"/>
          <p:cNvCxnSpPr/>
          <p:nvPr userDrawn="1"/>
        </p:nvCxnSpPr>
        <p:spPr>
          <a:xfrm>
            <a:off x="-32" y="1661347"/>
            <a:ext cx="9144000" cy="1588"/>
          </a:xfrm>
          <a:prstGeom prst="line">
            <a:avLst/>
          </a:prstGeom>
          <a:ln w="76200">
            <a:solidFill>
              <a:srgbClr val="240D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 userDrawn="1"/>
        </p:nvCxnSpPr>
        <p:spPr>
          <a:xfrm>
            <a:off x="-32" y="3565208"/>
            <a:ext cx="9144000" cy="1588"/>
          </a:xfrm>
          <a:prstGeom prst="line">
            <a:avLst/>
          </a:prstGeom>
          <a:ln w="19050">
            <a:solidFill>
              <a:srgbClr val="896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0" dirty="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&lt;#&gt;</a:t>
            </a:r>
            <a:endParaRPr lang="ko-KR" altLang="en-US" b="0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142852"/>
            <a:ext cx="9144000" cy="785818"/>
          </a:xfrm>
          <a:prstGeom prst="rect">
            <a:avLst/>
          </a:prstGeom>
          <a:solidFill>
            <a:srgbClr val="321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kumimoji="0" lang="ko-KR" altLang="en-US" b="1" dirty="0">
              <a:solidFill>
                <a:srgbClr val="FFFFFF"/>
              </a:solidFill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-32" y="972115"/>
            <a:ext cx="9144000" cy="1588"/>
          </a:xfrm>
          <a:prstGeom prst="line">
            <a:avLst/>
          </a:prstGeom>
          <a:ln w="19050">
            <a:solidFill>
              <a:srgbClr val="896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0" dirty="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&lt;#&gt;</a:t>
            </a:r>
            <a:endParaRPr lang="ko-KR" altLang="en-US" b="0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1725042"/>
            <a:ext cx="9144000" cy="1785950"/>
          </a:xfrm>
          <a:prstGeom prst="rect">
            <a:avLst/>
          </a:prstGeom>
          <a:solidFill>
            <a:srgbClr val="321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kumimoji="0" lang="ko-KR" altLang="en-US" b="1" dirty="0">
              <a:solidFill>
                <a:srgbClr val="FFFFFF"/>
              </a:solidFill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-32" y="1661347"/>
            <a:ext cx="9144000" cy="1588"/>
          </a:xfrm>
          <a:prstGeom prst="line">
            <a:avLst/>
          </a:prstGeom>
          <a:ln w="76200">
            <a:solidFill>
              <a:srgbClr val="240D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-32" y="3565208"/>
            <a:ext cx="9144000" cy="1588"/>
          </a:xfrm>
          <a:prstGeom prst="line">
            <a:avLst/>
          </a:prstGeom>
          <a:ln w="19050">
            <a:solidFill>
              <a:srgbClr val="896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b="0" dirty="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&lt;#&gt;</a:t>
            </a:r>
            <a:endParaRPr lang="ko-KR" altLang="en-US" b="0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48B8C-043A-4DEC-8BF5-D6A74326AA00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5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73B39-088A-48F1-BF60-33FB9791706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5CC57D-CC02-4F11-AF89-A59BD96F2446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3B7A31-C929-4707-A304-2D0AFF5FF22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A7C91-666B-4320-A3DB-6AFC893F2FDC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6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02DB2-F37B-46FD-BF50-9EF5BF2525E8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8DAD2-CA4C-4AA9-8E20-AC84E4647958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8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CE840-C328-4F13-9B5A-6A95BFC4EAB5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DAA3A-B9DA-4D8F-8D0C-774280D6D542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4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3CE0-0E88-4602-B2B9-544D86A93A8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3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5CD337-A47A-4FFE-B70A-D37625287A87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1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363272" y="6088211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DA9C33B-58D0-49F1-BF94-95EDC574F5D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01D8D-2259-4774-9993-310DE618FD6F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6" name="바닥글 개체 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7CCD0-3D9D-49DE-8834-C7DA4FE990FE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한쪽 모서리가 둥근 사각형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/>
          </a:p>
        </p:txBody>
      </p:sp>
      <p:sp>
        <p:nvSpPr>
          <p:cNvPr id="7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DDAC51-9657-4470-9FC8-FE3A9454C1F4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8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62AE39-801B-424E-BA0F-CE2860DF6EB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418596" y="434162"/>
            <a:ext cx="8306809" cy="6019174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13" name="제목 개체 틀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22535" name="텍스트 개체 틀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25" name="날짜 개체 틀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fld id="{5595475E-2E73-4180-B895-E67A38E40315}" type="datetime1">
              <a:rPr lang="ko-KR" altLang="en-US"/>
              <a:pPr>
                <a:defRPr/>
              </a:pPr>
              <a:t>2011-10-20</a:t>
            </a:fld>
            <a:endParaRPr lang="ko-KR" altLang="en-US"/>
          </a:p>
        </p:txBody>
      </p:sp>
      <p:sp>
        <p:nvSpPr>
          <p:cNvPr id="18" name="바닥글 개체 틀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fld id="{9E18F2B4-F59B-40AD-8754-9CBA523A664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18" r:id="rId2"/>
    <p:sldLayoutId id="2147484038" r:id="rId3"/>
    <p:sldLayoutId id="2147484019" r:id="rId4"/>
    <p:sldLayoutId id="2147484020" r:id="rId5"/>
    <p:sldLayoutId id="2147484021" r:id="rId6"/>
    <p:sldLayoutId id="2147484039" r:id="rId7"/>
    <p:sldLayoutId id="2147484022" r:id="rId8"/>
    <p:sldLayoutId id="2147484040" r:id="rId9"/>
    <p:sldLayoutId id="2147484023" r:id="rId10"/>
    <p:sldLayoutId id="2147484024" r:id="rId11"/>
    <p:sldLayoutId id="2147484025" r:id="rId12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  <a:ea typeface="굴림" pitchFamily="50" charset="-127"/>
        </a:defRPr>
      </a:lvl9pPr>
      <a:extLst/>
    </p:titleStyle>
    <p:bodyStyle>
      <a:lvl1pPr marL="265113" indent="-265113" algn="l" rtl="0" eaLnBrk="0" fontAlgn="base" latinLnBrk="1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latinLnBrk="1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latinLnBrk="1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latinLnBrk="1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latinLnBrk="1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1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1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1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1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t>&lt;#&gt;</a:t>
            </a:r>
            <a:endParaRPr kumimoji="0" lang="ko-KR" altLang="en-US" dirty="0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</p:sldLayoutIdLst>
  <p:hf hdr="0" ftr="0" dt="0"/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0.jpeg"/><Relationship Id="rId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80.png"/><Relationship Id="rId9" Type="http://schemas.openxmlformats.org/officeDocument/2006/relationships/oleObject" Target="../embeddings/oleObject1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2.jpe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22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5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2.bin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3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38.bin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105.jpeg"/><Relationship Id="rId9" Type="http://schemas.openxmlformats.org/officeDocument/2006/relationships/oleObject" Target="../embeddings/oleObject4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/>
          <p:cNvSpPr>
            <a:spLocks noGrp="1"/>
          </p:cNvSpPr>
          <p:nvPr>
            <p:ph type="ctrTitle"/>
          </p:nvPr>
        </p:nvSpPr>
        <p:spPr>
          <a:xfrm>
            <a:off x="679450" y="2112839"/>
            <a:ext cx="7772400" cy="1100137"/>
          </a:xfrm>
        </p:spPr>
        <p:txBody>
          <a:bodyPr wrap="square" tIns="45720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US" altLang="ko-KR" sz="3800" dirty="0" smtClean="0">
                <a:solidFill>
                  <a:srgbClr val="D03C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  <a:t>I</a:t>
            </a:r>
            <a: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  <a:t>ntegrated Simulation of </a:t>
            </a:r>
            <a:b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</a:br>
            <a: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  <a:t>Hybrid Scenarios </a:t>
            </a:r>
            <a:b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</a:br>
            <a: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  <a:t>in Preparation for </a:t>
            </a:r>
            <a:b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</a:br>
            <a:r>
              <a:rPr lang="en-US" altLang="ko-KR" sz="3800" dirty="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맑은 고딕" pitchFamily="50" charset="-127"/>
              </a:rPr>
              <a:t>Feedback Control</a:t>
            </a:r>
            <a:endParaRPr lang="ko-KR" altLang="en-US" sz="3800" dirty="0" smtClean="0">
              <a:solidFill>
                <a:srgbClr val="FF8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맑은 고딕" pitchFamily="50" charset="-127"/>
            </a:endParaRPr>
          </a:p>
        </p:txBody>
      </p:sp>
      <p:sp>
        <p:nvSpPr>
          <p:cNvPr id="28675" name="부제목 2"/>
          <p:cNvSpPr>
            <a:spLocks noGrp="1"/>
          </p:cNvSpPr>
          <p:nvPr>
            <p:ph type="subTitle" idx="1"/>
          </p:nvPr>
        </p:nvSpPr>
        <p:spPr>
          <a:xfrm>
            <a:off x="684213" y="4071938"/>
            <a:ext cx="7772400" cy="1500187"/>
          </a:xfrm>
        </p:spPr>
        <p:txBody>
          <a:bodyPr/>
          <a:lstStyle/>
          <a:p>
            <a:pPr marL="36513" algn="ctr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ko-KR" sz="2400" b="1" i="1" u="sng" dirty="0" smtClean="0">
                <a:solidFill>
                  <a:srgbClr val="00B0F0"/>
                </a:solidFill>
                <a:ea typeface="맑은 고딕" pitchFamily="50" charset="-127"/>
              </a:rPr>
              <a:t>Yong-Su Na</a:t>
            </a:r>
            <a:r>
              <a:rPr lang="en-US" altLang="ko-KR" sz="2400" b="1" dirty="0" smtClean="0">
                <a:solidFill>
                  <a:srgbClr val="00B0F0"/>
                </a:solidFill>
                <a:ea typeface="맑은 고딕" pitchFamily="50" charset="-127"/>
              </a:rPr>
              <a:t>, Hyun-</a:t>
            </a:r>
            <a:r>
              <a:rPr lang="en-US" altLang="ko-KR" sz="2400" b="1" dirty="0" err="1">
                <a:solidFill>
                  <a:srgbClr val="00B0F0"/>
                </a:solidFill>
                <a:ea typeface="맑은 고딕" pitchFamily="50" charset="-127"/>
              </a:rPr>
              <a:t>S</a:t>
            </a:r>
            <a:r>
              <a:rPr lang="en-US" altLang="ko-KR" sz="2400" b="1" dirty="0" err="1" smtClean="0">
                <a:solidFill>
                  <a:srgbClr val="00B0F0"/>
                </a:solidFill>
                <a:ea typeface="맑은 고딕" pitchFamily="50" charset="-127"/>
              </a:rPr>
              <a:t>eok</a:t>
            </a:r>
            <a:r>
              <a:rPr lang="en-US" altLang="ko-KR" sz="2400" b="1" dirty="0" smtClean="0">
                <a:solidFill>
                  <a:srgbClr val="00B0F0"/>
                </a:solidFill>
                <a:ea typeface="맑은 고딕" pitchFamily="50" charset="-127"/>
              </a:rPr>
              <a:t> Kim, </a:t>
            </a:r>
            <a:r>
              <a:rPr lang="en-US" altLang="ko-KR" sz="2400" b="1" dirty="0" err="1" smtClean="0">
                <a:solidFill>
                  <a:srgbClr val="00B0F0"/>
                </a:solidFill>
                <a:ea typeface="맑은 고딕" pitchFamily="50" charset="-127"/>
              </a:rPr>
              <a:t>Kyungjin</a:t>
            </a:r>
            <a:r>
              <a:rPr lang="en-US" altLang="ko-KR" sz="2400" b="1" dirty="0" smtClean="0">
                <a:solidFill>
                  <a:srgbClr val="00B0F0"/>
                </a:solidFill>
                <a:ea typeface="맑은 고딕" pitchFamily="50" charset="-127"/>
              </a:rPr>
              <a:t> Kim, Won-Jae Lee, </a:t>
            </a:r>
            <a:r>
              <a:rPr lang="en-US" altLang="ko-KR" sz="2400" b="1" dirty="0" err="1" smtClean="0">
                <a:solidFill>
                  <a:srgbClr val="00B0F0"/>
                </a:solidFill>
                <a:ea typeface="맑은 고딕" pitchFamily="50" charset="-127"/>
              </a:rPr>
              <a:t>Jeongwon</a:t>
            </a:r>
            <a:r>
              <a:rPr lang="en-US" altLang="ko-KR" sz="2400" b="1" dirty="0" smtClean="0">
                <a:solidFill>
                  <a:srgbClr val="00B0F0"/>
                </a:solidFill>
                <a:ea typeface="맑은 고딕" pitchFamily="50" charset="-127"/>
              </a:rPr>
              <a:t> Lee</a:t>
            </a:r>
          </a:p>
          <a:p>
            <a:pPr marL="36513" algn="ctr" eaLnBrk="1" hangingPunct="1">
              <a:lnSpc>
                <a:spcPct val="140000"/>
              </a:lnSpc>
              <a:spcBef>
                <a:spcPct val="0"/>
              </a:spcBef>
            </a:pPr>
            <a:endParaRPr lang="en-US" altLang="ko-KR" sz="1000" b="1" dirty="0" smtClean="0">
              <a:solidFill>
                <a:srgbClr val="00B0F0"/>
              </a:solidFill>
              <a:ea typeface="맑은 고딕" pitchFamily="50" charset="-127"/>
            </a:endParaRPr>
          </a:p>
          <a:p>
            <a:pPr marL="36513" algn="ctr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ko-KR" dirty="0" smtClean="0">
                <a:solidFill>
                  <a:srgbClr val="00B0F0"/>
                </a:solidFill>
                <a:ea typeface="맑은 고딕" pitchFamily="50" charset="-127"/>
              </a:rPr>
              <a:t>Department of Nuclear Engineering</a:t>
            </a:r>
          </a:p>
          <a:p>
            <a:pPr marL="36513" algn="ctr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altLang="ko-KR" dirty="0" smtClean="0">
                <a:solidFill>
                  <a:srgbClr val="00B0F0"/>
                </a:solidFill>
                <a:ea typeface="맑은 고딕" pitchFamily="50" charset="-127"/>
              </a:rPr>
              <a:t>Seoul National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46336" y="1196752"/>
            <a:ext cx="8697664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T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oroidal angular momentum transport equation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[1]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46336" y="2492896"/>
            <a:ext cx="455771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Toroidal Reynolds stress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[1]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46336" y="3961686"/>
            <a:ext cx="5133776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Turbulent </a:t>
            </a:r>
            <a:r>
              <a:rPr lang="en-US" altLang="ko-KR" sz="2000" b="1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Equipartition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pinch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[3]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6336" y="4726305"/>
            <a:ext cx="3621608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Residual stress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[4,5]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331640" y="5733256"/>
            <a:ext cx="5616624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[3]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T.S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Hahm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PoP </a:t>
            </a:r>
            <a:r>
              <a:rPr kumimoji="0" lang="de-DE" altLang="ko-KR" sz="1400" b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14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072302 (2007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331640" y="5990569"/>
            <a:ext cx="5688632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[4]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Yoshida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PRL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100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105002 (2008)</a:t>
            </a:r>
          </a:p>
        </p:txBody>
      </p:sp>
      <p:pic>
        <p:nvPicPr>
          <p:cNvPr id="21" name="그림 20" descr="residu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9504" y="4680606"/>
            <a:ext cx="1952733" cy="492286"/>
          </a:xfrm>
          <a:prstGeom prst="rect">
            <a:avLst/>
          </a:prstGeom>
        </p:spPr>
      </p:pic>
      <p:pic>
        <p:nvPicPr>
          <p:cNvPr id="22" name="그림 21" descr="reynol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335232"/>
            <a:ext cx="2968507" cy="700982"/>
          </a:xfrm>
          <a:prstGeom prst="rect">
            <a:avLst/>
          </a:prstGeom>
        </p:spPr>
      </p:pic>
      <p:pic>
        <p:nvPicPr>
          <p:cNvPr id="23" name="그림 22" descr="te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9504" y="3761744"/>
            <a:ext cx="2157806" cy="768033"/>
          </a:xfrm>
          <a:prstGeom prst="rect">
            <a:avLst/>
          </a:prstGeom>
        </p:spPr>
      </p:pic>
      <p:pic>
        <p:nvPicPr>
          <p:cNvPr id="24" name="그림 23" descr="transport equ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9669" y="1683392"/>
            <a:ext cx="2578395" cy="731460"/>
          </a:xfrm>
          <a:prstGeom prst="rect">
            <a:avLst/>
          </a:prstGeom>
        </p:spPr>
      </p:pic>
      <p:pic>
        <p:nvPicPr>
          <p:cNvPr id="25" name="그림 24" descr="xph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9504" y="3185680"/>
            <a:ext cx="1066712" cy="40839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67544" y="3214137"/>
            <a:ext cx="424847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Momentum diffusivity</a:t>
            </a:r>
            <a:r>
              <a:rPr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[2]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331640" y="5229200"/>
            <a:ext cx="5616624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[1]</a:t>
            </a: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P.H. Diamond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NF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49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045002 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(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2009)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331640" y="5486513"/>
            <a:ext cx="5184576" cy="30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[2]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S.D. Scott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PRL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64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531 (1990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331640" y="6234410"/>
            <a:ext cx="6624736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[5]</a:t>
            </a:r>
            <a:r>
              <a:rPr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Yoshida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23rd IAEA-FEC, Dajeon Korea (Oct, 2010)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30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Momentum Transport Equation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11560" y="5563767"/>
            <a:ext cx="7920880" cy="43088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200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What could be a reasonable boundary condition?</a:t>
            </a:r>
          </a:p>
        </p:txBody>
      </p:sp>
    </p:spTree>
    <p:extLst>
      <p:ext uri="{BB962C8B-B14F-4D97-AF65-F5344CB8AC3E}">
        <p14:creationId xmlns="" xmlns:p14="http://schemas.microsoft.com/office/powerpoint/2010/main" val="3460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395536" y="476672"/>
            <a:ext cx="8229600" cy="4320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2500" spc="-150" dirty="0" smtClean="0"/>
              <a:t>Turbulence driven  convective pinch velocity</a:t>
            </a:r>
            <a:endParaRPr lang="ko-KR" altLang="en-US" sz="2500" spc="-150" dirty="0" smtClean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95536" y="1772816"/>
            <a:ext cx="8229600" cy="432048"/>
          </a:xfrm>
          <a:prstGeom prst="rect">
            <a:avLst/>
          </a:prstGeom>
        </p:spPr>
        <p:txBody>
          <a:bodyPr vert="horz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2500" spc="-150" dirty="0" smtClean="0"/>
              <a:t>TEP(Turbulent </a:t>
            </a:r>
            <a:r>
              <a:rPr lang="en-US" altLang="ko-KR" sz="2500" spc="-150" dirty="0" err="1" smtClean="0"/>
              <a:t>Equipartition</a:t>
            </a:r>
            <a:r>
              <a:rPr lang="en-US" altLang="ko-KR" sz="2500" spc="-150" dirty="0" smtClean="0"/>
              <a:t> Pinch) velocity</a:t>
            </a:r>
            <a:endParaRPr lang="ko-KR" altLang="en-US" sz="2500" spc="-150" dirty="0" smtClean="0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95536" y="4224856"/>
            <a:ext cx="8229600" cy="432048"/>
          </a:xfrm>
          <a:prstGeom prst="rect">
            <a:avLst/>
          </a:prstGeom>
        </p:spPr>
        <p:txBody>
          <a:bodyPr vert="horz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2500" spc="-150" dirty="0" err="1" smtClean="0"/>
              <a:t>CTh</a:t>
            </a:r>
            <a:r>
              <a:rPr lang="en-US" altLang="ko-KR" sz="2500" spc="-150" dirty="0" smtClean="0"/>
              <a:t>(Curvature driven Thermal) flux</a:t>
            </a:r>
            <a:endParaRPr lang="ko-KR" altLang="en-US" sz="2500" spc="-15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851920" y="2383712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+mn-lt"/>
              </a:rPr>
              <a:t>F</a:t>
            </a:r>
            <a:r>
              <a:rPr lang="en-US" altLang="ko-KR" baseline="-25000" dirty="0" err="1" smtClean="0">
                <a:latin typeface="+mn-lt"/>
              </a:rPr>
              <a:t>balloon</a:t>
            </a:r>
            <a:r>
              <a:rPr lang="en-US" altLang="ko-KR" dirty="0" smtClean="0">
                <a:latin typeface="+mn-lt"/>
              </a:rPr>
              <a:t> quantifies the ballooning mode structure of the turbulence.</a:t>
            </a:r>
          </a:p>
          <a:p>
            <a:r>
              <a:rPr lang="en-US" altLang="ko-KR" dirty="0" smtClean="0">
                <a:latin typeface="+mn-lt"/>
              </a:rPr>
              <a:t>Typical outward ballooning </a:t>
            </a:r>
            <a:r>
              <a:rPr lang="en-US" altLang="ko-KR" dirty="0" err="1" smtClean="0">
                <a:latin typeface="+mn-lt"/>
              </a:rPr>
              <a:t>flucturations</a:t>
            </a:r>
            <a:r>
              <a:rPr lang="en-US" altLang="ko-KR" dirty="0" smtClean="0">
                <a:latin typeface="+mn-lt"/>
              </a:rPr>
              <a:t>(peaked at the low-B side), </a:t>
            </a:r>
            <a:r>
              <a:rPr lang="en-US" altLang="ko-KR" dirty="0" err="1" smtClean="0">
                <a:latin typeface="+mn-lt"/>
              </a:rPr>
              <a:t>F</a:t>
            </a:r>
            <a:r>
              <a:rPr lang="en-US" altLang="ko-KR" baseline="-25000" dirty="0" err="1" smtClean="0">
                <a:latin typeface="+mn-lt"/>
              </a:rPr>
              <a:t>balloon</a:t>
            </a:r>
            <a:r>
              <a:rPr lang="en-US" altLang="ko-KR" dirty="0" smtClean="0">
                <a:latin typeface="+mn-lt"/>
              </a:rPr>
              <a:t> ~1&gt;0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920" y="4797152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 smtClean="0">
                <a:latin typeface="+mn-lt"/>
              </a:rPr>
              <a:t>G</a:t>
            </a:r>
            <a:r>
              <a:rPr lang="en-US" altLang="ko-KR" baseline="30000" dirty="0" err="1" smtClean="0">
                <a:latin typeface="+mn-lt"/>
              </a:rPr>
              <a:t>Th</a:t>
            </a:r>
            <a:r>
              <a:rPr lang="en-US" altLang="ko-KR" dirty="0" smtClean="0">
                <a:latin typeface="+mn-lt"/>
              </a:rPr>
              <a:t> quantifies the relative strength of contributions from ion temperature fluctuations related to the curvature driven thermoelectric effect.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635896" y="6093296"/>
            <a:ext cx="5040560" cy="3061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i="1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T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S.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Hahm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PoP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14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072302 (2007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pic>
        <p:nvPicPr>
          <p:cNvPr id="17" name="그림 16" descr="Fballo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5283" y="3278872"/>
            <a:ext cx="2462581" cy="761937"/>
          </a:xfrm>
          <a:prstGeom prst="rect">
            <a:avLst/>
          </a:prstGeom>
        </p:spPr>
      </p:pic>
      <p:pic>
        <p:nvPicPr>
          <p:cNvPr id="18" name="그림 17" descr="GT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1366" y="5589240"/>
            <a:ext cx="2200474" cy="889942"/>
          </a:xfrm>
          <a:prstGeom prst="rect">
            <a:avLst/>
          </a:prstGeom>
        </p:spPr>
      </p:pic>
      <p:pic>
        <p:nvPicPr>
          <p:cNvPr id="19" name="그림 18" descr="turc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1052736"/>
            <a:ext cx="3102608" cy="615645"/>
          </a:xfrm>
          <a:prstGeom prst="rect">
            <a:avLst/>
          </a:prstGeom>
        </p:spPr>
      </p:pic>
      <p:pic>
        <p:nvPicPr>
          <p:cNvPr id="20" name="그림 19" descr="VCT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4725144"/>
            <a:ext cx="1956654" cy="847274"/>
          </a:xfrm>
          <a:prstGeom prst="rect">
            <a:avLst/>
          </a:prstGeom>
        </p:spPr>
      </p:pic>
      <p:pic>
        <p:nvPicPr>
          <p:cNvPr id="21" name="그림 20" descr="VTE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2311704"/>
            <a:ext cx="2529631" cy="896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33388" y="404664"/>
            <a:ext cx="8229600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3100" spc="-150" dirty="0" smtClean="0"/>
              <a:t>Intrinsic Rotation : </a:t>
            </a:r>
          </a:p>
          <a:p>
            <a:pPr>
              <a:defRPr/>
            </a:pPr>
            <a:r>
              <a:rPr lang="en-US" altLang="ko-KR" sz="3100" spc="-150" dirty="0" smtClean="0"/>
              <a:t>       Rice scaling for ITER extrapolation</a:t>
            </a:r>
            <a:endParaRPr lang="ko-KR" altLang="en-US" sz="3100" spc="-150" dirty="0" smtClean="0"/>
          </a:p>
        </p:txBody>
      </p:sp>
      <p:grpSp>
        <p:nvGrpSpPr>
          <p:cNvPr id="2" name="그룹 13"/>
          <p:cNvGrpSpPr/>
          <p:nvPr/>
        </p:nvGrpSpPr>
        <p:grpSpPr>
          <a:xfrm>
            <a:off x="395536" y="1484784"/>
            <a:ext cx="5688632" cy="4126045"/>
            <a:chOff x="395536" y="1629122"/>
            <a:chExt cx="5688632" cy="41260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629122"/>
              <a:ext cx="5688632" cy="412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/>
          </p:nvSpPr>
          <p:spPr>
            <a:xfrm>
              <a:off x="4538530" y="2325187"/>
              <a:ext cx="470263" cy="2832328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475655" y="2565227"/>
              <a:ext cx="4029527" cy="36004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포인트가 5개인 별 6"/>
            <p:cNvSpPr/>
            <p:nvPr/>
          </p:nvSpPr>
          <p:spPr>
            <a:xfrm>
              <a:off x="4615286" y="2613381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47664" y="6021288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i="1" dirty="0">
                <a:latin typeface="+mj-lt"/>
              </a:rPr>
              <a:t>J.E. Rice et al</a:t>
            </a:r>
            <a:r>
              <a:rPr lang="en-US" altLang="ko-KR" sz="1600" dirty="0">
                <a:latin typeface="+mj-lt"/>
              </a:rPr>
              <a:t>, </a:t>
            </a:r>
            <a:r>
              <a:rPr lang="en-US" altLang="ko-KR" sz="1600" dirty="0" smtClean="0">
                <a:latin typeface="+mj-lt"/>
              </a:rPr>
              <a:t>NF </a:t>
            </a:r>
            <a:r>
              <a:rPr lang="en-US" altLang="ko-KR" sz="1600" b="1" dirty="0" smtClean="0">
                <a:latin typeface="+mj-lt"/>
              </a:rPr>
              <a:t>47</a:t>
            </a:r>
            <a:r>
              <a:rPr lang="en-US" altLang="ko-KR" sz="1600" dirty="0" smtClean="0">
                <a:latin typeface="+mj-lt"/>
              </a:rPr>
              <a:t> 1618 (2007</a:t>
            </a:r>
            <a:r>
              <a:rPr lang="en-US" altLang="ko-KR" sz="1600" dirty="0">
                <a:latin typeface="+mj-lt"/>
              </a:rPr>
              <a:t>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84168" y="1556792"/>
            <a:ext cx="244827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= </a:t>
            </a:r>
            <a:r>
              <a:rPr lang="en-US" altLang="ko-KR" sz="2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v</a:t>
            </a:r>
            <a:r>
              <a:rPr lang="en-US" altLang="ko-KR" sz="2000" baseline="-25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tor</a:t>
            </a: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/C</a:t>
            </a:r>
            <a:r>
              <a:rPr lang="en-US" altLang="ko-KR" sz="2000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aseline="-25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22048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No NBI or negligible 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momentum input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294526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7030A0"/>
                </a:solidFill>
                <a:latin typeface="+mn-lt"/>
              </a:rPr>
              <a:t>ß</a:t>
            </a:r>
            <a:r>
              <a:rPr lang="en-US" altLang="ko-KR" baseline="-25000" dirty="0" err="1" smtClean="0">
                <a:solidFill>
                  <a:srgbClr val="7030A0"/>
                </a:solidFill>
                <a:latin typeface="+mn-lt"/>
              </a:rPr>
              <a:t>N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=1.9 ~ 2.2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33388" y="404664"/>
            <a:ext cx="8229600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3100" spc="-150" dirty="0" smtClean="0"/>
              <a:t>Intrinsic Rotation : </a:t>
            </a:r>
          </a:p>
          <a:p>
            <a:pPr>
              <a:defRPr/>
            </a:pPr>
            <a:r>
              <a:rPr lang="en-US" altLang="ko-KR" sz="3100" spc="-150" dirty="0" smtClean="0"/>
              <a:t>       Rice scaling for ITER extrapolation</a:t>
            </a:r>
            <a:endParaRPr lang="ko-KR" altLang="en-US" sz="3100" spc="-150" dirty="0" smtClean="0"/>
          </a:p>
        </p:txBody>
      </p:sp>
      <p:grpSp>
        <p:nvGrpSpPr>
          <p:cNvPr id="2" name="그룹 13"/>
          <p:cNvGrpSpPr/>
          <p:nvPr/>
        </p:nvGrpSpPr>
        <p:grpSpPr>
          <a:xfrm>
            <a:off x="395536" y="1484784"/>
            <a:ext cx="5688632" cy="4126045"/>
            <a:chOff x="395536" y="1629122"/>
            <a:chExt cx="5688632" cy="41260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629122"/>
              <a:ext cx="5688632" cy="412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/>
          </p:nvSpPr>
          <p:spPr>
            <a:xfrm>
              <a:off x="4538530" y="2325187"/>
              <a:ext cx="470263" cy="2832328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475655" y="2565227"/>
              <a:ext cx="4029527" cy="36004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포인트가 5개인 별 6"/>
            <p:cNvSpPr/>
            <p:nvPr/>
          </p:nvSpPr>
          <p:spPr>
            <a:xfrm>
              <a:off x="4615286" y="2613381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47664" y="6021288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i="1" dirty="0">
                <a:latin typeface="+mj-lt"/>
              </a:rPr>
              <a:t>J.E. Rice et al</a:t>
            </a:r>
            <a:r>
              <a:rPr lang="en-US" altLang="ko-KR" sz="1600" dirty="0">
                <a:latin typeface="+mj-lt"/>
              </a:rPr>
              <a:t>, </a:t>
            </a:r>
            <a:r>
              <a:rPr lang="en-US" altLang="ko-KR" sz="1600" dirty="0" smtClean="0">
                <a:latin typeface="+mj-lt"/>
              </a:rPr>
              <a:t>NF </a:t>
            </a:r>
            <a:r>
              <a:rPr lang="en-US" altLang="ko-KR" sz="1600" b="1" dirty="0" smtClean="0">
                <a:latin typeface="+mj-lt"/>
              </a:rPr>
              <a:t>47</a:t>
            </a:r>
            <a:r>
              <a:rPr lang="en-US" altLang="ko-KR" sz="1600" dirty="0" smtClean="0">
                <a:latin typeface="+mj-lt"/>
              </a:rPr>
              <a:t> 1618 (2007</a:t>
            </a:r>
            <a:r>
              <a:rPr lang="en-US" altLang="ko-KR" sz="1600" dirty="0">
                <a:latin typeface="+mj-lt"/>
              </a:rPr>
              <a:t>)</a:t>
            </a: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4262059"/>
              </p:ext>
            </p:extLst>
          </p:nvPr>
        </p:nvGraphicFramePr>
        <p:xfrm>
          <a:off x="4355976" y="3353400"/>
          <a:ext cx="43204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5"/>
                <a:gridCol w="3024335"/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Measurement</a:t>
                      </a:r>
                      <a:r>
                        <a:rPr lang="en-US" altLang="ko-KR" sz="1600" baseline="0" dirty="0" smtClean="0">
                          <a:latin typeface="+mn-lt"/>
                        </a:rPr>
                        <a:t> point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JET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r/a ~0.35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C-Mod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r/a</a:t>
                      </a:r>
                      <a:r>
                        <a:rPr lang="en-US" altLang="ko-KR" sz="1600" baseline="0" dirty="0" smtClean="0">
                          <a:latin typeface="+mn-lt"/>
                        </a:rPr>
                        <a:t> ~0.0          </a:t>
                      </a:r>
                      <a:r>
                        <a:rPr lang="en-US" altLang="ko-KR" sz="1600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(flat profile)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Tore Supra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r/a &lt;0.17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DIII-D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r/a ~0.8       </a:t>
                      </a:r>
                      <a:r>
                        <a:rPr lang="en-US" altLang="ko-KR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(q=2 surface)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TCV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r/a ~0.6-0.7 </a:t>
                      </a:r>
                      <a:r>
                        <a:rPr lang="en-US" altLang="ko-KR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(q=2 surface)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JT-60U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latin typeface="+mn-lt"/>
                        </a:rPr>
                        <a:t>r/a ~0.25        </a:t>
                      </a:r>
                      <a:r>
                        <a:rPr lang="en-US" altLang="ko-KR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(flat profile)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84168" y="1556792"/>
            <a:ext cx="244827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= </a:t>
            </a:r>
            <a:r>
              <a:rPr lang="en-US" altLang="ko-KR" sz="2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v</a:t>
            </a:r>
            <a:r>
              <a:rPr lang="en-US" altLang="ko-KR" sz="2000" baseline="-25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tor</a:t>
            </a: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/C</a:t>
            </a:r>
            <a:r>
              <a:rPr lang="en-US" altLang="ko-KR" sz="2000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aseline="-25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22048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No NBI or negligible 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momentum input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24128" y="294526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7030A0"/>
                </a:solidFill>
                <a:latin typeface="+mn-lt"/>
              </a:rPr>
              <a:t>ß</a:t>
            </a:r>
            <a:r>
              <a:rPr lang="en-US" altLang="ko-KR" baseline="-25000" dirty="0" err="1" smtClean="0">
                <a:solidFill>
                  <a:srgbClr val="7030A0"/>
                </a:solidFill>
                <a:latin typeface="+mn-lt"/>
              </a:rPr>
              <a:t>N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=1.9 ~ 2.2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33388" y="404664"/>
            <a:ext cx="8229600" cy="10081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3100" spc="-150" dirty="0" smtClean="0"/>
              <a:t>Intrinsic Rotation : </a:t>
            </a:r>
          </a:p>
          <a:p>
            <a:pPr>
              <a:defRPr/>
            </a:pPr>
            <a:r>
              <a:rPr lang="en-US" altLang="ko-KR" sz="3100" spc="-150" dirty="0" smtClean="0"/>
              <a:t>       Rice scaling for ITER extrapolation</a:t>
            </a:r>
            <a:endParaRPr lang="ko-KR" altLang="en-US" sz="3100" spc="-150" dirty="0" smtClean="0"/>
          </a:p>
        </p:txBody>
      </p:sp>
      <p:grpSp>
        <p:nvGrpSpPr>
          <p:cNvPr id="2" name="그룹 13"/>
          <p:cNvGrpSpPr/>
          <p:nvPr/>
        </p:nvGrpSpPr>
        <p:grpSpPr>
          <a:xfrm>
            <a:off x="395536" y="1484784"/>
            <a:ext cx="5688632" cy="4126045"/>
            <a:chOff x="395536" y="1629122"/>
            <a:chExt cx="5688632" cy="41260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629122"/>
              <a:ext cx="5688632" cy="4126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직사각형 4"/>
            <p:cNvSpPr/>
            <p:nvPr/>
          </p:nvSpPr>
          <p:spPr>
            <a:xfrm>
              <a:off x="4538530" y="2325187"/>
              <a:ext cx="470263" cy="2832328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475655" y="2565227"/>
              <a:ext cx="4029527" cy="36004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포인트가 5개인 별 6"/>
            <p:cNvSpPr/>
            <p:nvPr/>
          </p:nvSpPr>
          <p:spPr>
            <a:xfrm>
              <a:off x="4615286" y="2613381"/>
              <a:ext cx="288032" cy="28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24128" y="220486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No NBI or negligible 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momentum input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294526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ko-KR" dirty="0" err="1" smtClean="0">
                <a:solidFill>
                  <a:srgbClr val="7030A0"/>
                </a:solidFill>
                <a:latin typeface="+mn-lt"/>
              </a:rPr>
              <a:t>ß</a:t>
            </a:r>
            <a:r>
              <a:rPr lang="en-US" altLang="ko-KR" baseline="-25000" dirty="0" err="1" smtClean="0">
                <a:solidFill>
                  <a:srgbClr val="7030A0"/>
                </a:solidFill>
                <a:latin typeface="+mn-lt"/>
              </a:rPr>
              <a:t>N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=1.9 ~ 2.2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3408675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M</a:t>
            </a:r>
            <a:r>
              <a:rPr lang="en-US" altLang="ko-KR" baseline="-25000" dirty="0" smtClean="0">
                <a:solidFill>
                  <a:srgbClr val="7030A0"/>
                </a:solidFill>
                <a:latin typeface="+mn-lt"/>
              </a:rPr>
              <a:t>A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~ 0.025 </a:t>
            </a:r>
          </a:p>
          <a:p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</a:t>
            </a:r>
            <a:r>
              <a:rPr lang="en-US" altLang="ko-KR" dirty="0" smtClean="0">
                <a:solidFill>
                  <a:srgbClr val="FF0000"/>
                </a:solidFill>
                <a:latin typeface="+mn-lt"/>
              </a:rPr>
              <a:t>near </a:t>
            </a:r>
            <a:r>
              <a:rPr lang="en-US" altLang="ko-KR" i="1" dirty="0" smtClean="0">
                <a:solidFill>
                  <a:srgbClr val="FF0000"/>
                </a:solidFill>
                <a:latin typeface="+mn-lt"/>
              </a:rPr>
              <a:t>q </a:t>
            </a:r>
            <a:r>
              <a:rPr lang="en-US" altLang="ko-KR" dirty="0" smtClean="0">
                <a:solidFill>
                  <a:srgbClr val="FF0000"/>
                </a:solidFill>
                <a:latin typeface="+mn-lt"/>
              </a:rPr>
              <a:t>= 2 surface</a:t>
            </a:r>
            <a:endParaRPr lang="ko-KR" alt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4149080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Find expected  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boundary condition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for the ITER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intrinsic rotation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velocity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6021288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i="1" dirty="0">
                <a:latin typeface="+mj-lt"/>
              </a:rPr>
              <a:t>J.E. Rice et al</a:t>
            </a:r>
            <a:r>
              <a:rPr lang="en-US" altLang="ko-KR" sz="1600" dirty="0">
                <a:latin typeface="+mj-lt"/>
              </a:rPr>
              <a:t>, </a:t>
            </a:r>
            <a:r>
              <a:rPr lang="en-US" altLang="ko-KR" sz="1600" dirty="0" smtClean="0">
                <a:latin typeface="+mj-lt"/>
              </a:rPr>
              <a:t>NF </a:t>
            </a:r>
            <a:r>
              <a:rPr lang="en-US" altLang="ko-KR" sz="1600" b="1" dirty="0" smtClean="0">
                <a:latin typeface="+mj-lt"/>
              </a:rPr>
              <a:t>47</a:t>
            </a:r>
            <a:r>
              <a:rPr lang="en-US" altLang="ko-KR" sz="1600" dirty="0" smtClean="0">
                <a:latin typeface="+mj-lt"/>
              </a:rPr>
              <a:t> 1618 (2007</a:t>
            </a:r>
            <a:r>
              <a:rPr lang="en-US" altLang="ko-KR" sz="1600" dirty="0">
                <a:latin typeface="+mj-lt"/>
              </a:rPr>
              <a:t>)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084168" y="1556792"/>
            <a:ext cx="244827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= </a:t>
            </a:r>
            <a:r>
              <a:rPr lang="en-US" altLang="ko-KR" sz="2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v</a:t>
            </a:r>
            <a:r>
              <a:rPr lang="en-US" altLang="ko-KR" sz="2000" baseline="-25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tor</a:t>
            </a:r>
            <a:r>
              <a:rPr lang="en-US" altLang="ko-KR" sz="2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/C</a:t>
            </a:r>
            <a:r>
              <a:rPr lang="en-US" altLang="ko-KR" sz="2000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aseline="-25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타원 18"/>
          <p:cNvSpPr/>
          <p:nvPr/>
        </p:nvSpPr>
        <p:spPr>
          <a:xfrm>
            <a:off x="3387053" y="4365104"/>
            <a:ext cx="288032" cy="28803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0" y="1438275"/>
          <a:ext cx="6664325" cy="4679950"/>
        </p:xfrm>
        <a:graphic>
          <a:graphicData uri="http://schemas.openxmlformats.org/presentationml/2006/ole">
            <p:oleObj spid="_x0000_s217152" name="Graph" r:id="rId3" imgW="4133088" imgH="2901696" progId="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275856" y="5662409"/>
            <a:ext cx="43204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ρ</a:t>
            </a:r>
            <a:endParaRPr kumimoji="0" lang="de-DE" altLang="ko-KR" sz="2000" b="1" baseline="30000" dirty="0">
              <a:solidFill>
                <a:schemeClr val="tx2">
                  <a:lumMod val="50000"/>
                </a:schemeClr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06712" y="1321086"/>
            <a:ext cx="360040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accent4"/>
                </a:solidFill>
                <a:latin typeface="+mn-lt"/>
                <a:ea typeface="맑은 고딕" pitchFamily="50" charset="-127"/>
              </a:rPr>
              <a:t>q</a:t>
            </a:r>
            <a:endParaRPr kumimoji="0" lang="de-DE" altLang="ko-KR" sz="2000" b="1" baseline="30000" dirty="0">
              <a:solidFill>
                <a:schemeClr val="accent4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56176" y="2655261"/>
            <a:ext cx="2736304" cy="7017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~ 0.025 </a:t>
            </a:r>
          </a:p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near q=2 surface</a:t>
            </a:r>
            <a:endParaRPr kumimoji="0" lang="de-DE" altLang="ko-KR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56176" y="3464016"/>
            <a:ext cx="2376264" cy="3686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kumimoji="0"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B.C. at ρ=0.9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156176" y="4005064"/>
            <a:ext cx="2736304" cy="16158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→ 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b="1" baseline="-25000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A0.9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~ 0.01</a:t>
            </a:r>
          </a:p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   ω = 14.5 </a:t>
            </a:r>
            <a:r>
              <a:rPr lang="en-US" altLang="ko-KR" b="1" dirty="0" err="1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kRad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/s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   </a:t>
            </a:r>
            <a:r>
              <a:rPr lang="en-US" altLang="ko-KR" b="1" dirty="0" err="1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v</a:t>
            </a:r>
            <a:r>
              <a:rPr lang="en-US" altLang="ko-KR" b="1" baseline="-25000" dirty="0" err="1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TOR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= 90 km/s</a:t>
            </a:r>
          </a:p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   accords with the   </a:t>
            </a:r>
            <a:b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</a:b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   scaling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123728" y="2132856"/>
            <a:ext cx="2160240" cy="10064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rgbClr val="B50FB5"/>
                </a:solidFill>
                <a:latin typeface="+mn-lt"/>
                <a:ea typeface="맑은 고딕" pitchFamily="50" charset="-127"/>
              </a:rPr>
              <a:t>B.C.  </a:t>
            </a:r>
            <a:r>
              <a:rPr lang="de-DE" altLang="ko-KR" b="1" dirty="0" smtClean="0">
                <a:solidFill>
                  <a:srgbClr val="7234CC"/>
                </a:solidFill>
                <a:latin typeface="+mn-lt"/>
                <a:ea typeface="맑은 고딕" pitchFamily="50" charset="-127"/>
              </a:rPr>
              <a:t> </a:t>
            </a:r>
            <a:r>
              <a:rPr lang="de-DE" altLang="ko-KR" b="1" dirty="0" smtClean="0">
                <a:solidFill>
                  <a:srgbClr val="B50FB5"/>
                </a:solidFill>
                <a:latin typeface="+mn-lt"/>
                <a:ea typeface="맑은 고딕" pitchFamily="50" charset="-127"/>
              </a:rPr>
              <a:t>0.014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latin typeface="+mn-lt"/>
                <a:ea typeface="맑은 고딕" pitchFamily="50" charset="-127"/>
              </a:rPr>
              <a:t>B.C.  </a:t>
            </a:r>
            <a:r>
              <a:rPr lang="de-DE" altLang="ko-KR" b="1" dirty="0" smtClean="0">
                <a:solidFill>
                  <a:srgbClr val="7234CC"/>
                </a:solidFill>
                <a:latin typeface="+mn-lt"/>
                <a:ea typeface="맑은 고딕" pitchFamily="50" charset="-127"/>
              </a:rPr>
              <a:t> </a:t>
            </a:r>
            <a:r>
              <a:rPr lang="de-DE" altLang="ko-KR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0.01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rgbClr val="7234CC"/>
                </a:solidFill>
                <a:latin typeface="+mn-lt"/>
                <a:ea typeface="맑은 고딕" pitchFamily="50" charset="-127"/>
              </a:rPr>
              <a:t>B.C.   0.006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11560" y="1321086"/>
            <a:ext cx="79208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="1" baseline="-250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="1" baseline="-250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5285387" y="1988840"/>
            <a:ext cx="0" cy="33123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 descr="transport equ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9669" y="1011792"/>
            <a:ext cx="2578395" cy="731460"/>
          </a:xfrm>
          <a:prstGeom prst="rect">
            <a:avLst/>
          </a:prstGeom>
        </p:spPr>
      </p:pic>
      <p:cxnSp>
        <p:nvCxnSpPr>
          <p:cNvPr id="17" name="직선 연결선 16"/>
          <p:cNvCxnSpPr/>
          <p:nvPr/>
        </p:nvCxnSpPr>
        <p:spPr>
          <a:xfrm rot="5400000" flipV="1">
            <a:off x="3469776" y="2731528"/>
            <a:ext cx="0" cy="453600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B.C. Scan for Rice Scaling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56176" y="22048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Without NBI torque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763411" y="3344298"/>
            <a:ext cx="2736304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F79737"/>
                </a:solidFill>
                <a:latin typeface="+mn-lt"/>
                <a:ea typeface="맑은 고딕" pitchFamily="50" charset="-127"/>
              </a:rPr>
              <a:t>Used for scans</a:t>
            </a:r>
          </a:p>
        </p:txBody>
      </p:sp>
      <p:cxnSp>
        <p:nvCxnSpPr>
          <p:cNvPr id="25" name="직선 화살표 연결선 24"/>
          <p:cNvCxnSpPr/>
          <p:nvPr/>
        </p:nvCxnSpPr>
        <p:spPr>
          <a:xfrm flipH="1">
            <a:off x="2771800" y="3717032"/>
            <a:ext cx="792088" cy="43204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/>
          <p:cNvSpPr/>
          <p:nvPr/>
        </p:nvSpPr>
        <p:spPr>
          <a:xfrm>
            <a:off x="1187624" y="3631474"/>
            <a:ext cx="197039" cy="104502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0" y="1438275"/>
          <a:ext cx="6664325" cy="4676775"/>
        </p:xfrm>
        <a:graphic>
          <a:graphicData uri="http://schemas.openxmlformats.org/presentationml/2006/ole">
            <p:oleObj spid="_x0000_s218176" name="Graph" r:id="rId3" imgW="4133088" imgH="2900477" progId="">
              <p:embed/>
            </p:oleObj>
          </a:graphicData>
        </a:graphic>
      </p:graphicFrame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012160" y="3181325"/>
            <a:ext cx="2664296" cy="16158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A0.9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≥ 0.0034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ω ≥ 4.8 </a:t>
            </a:r>
            <a:r>
              <a:rPr lang="en-US" altLang="ko-KR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kRad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/s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</a:t>
            </a:r>
            <a:r>
              <a:rPr lang="en-US" altLang="ko-KR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v</a:t>
            </a:r>
            <a:r>
              <a:rPr lang="en-US" altLang="ko-KR" baseline="-25000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TOR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≥ ~ 30 km/s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for suppression 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of RWM </a:t>
            </a: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5292080" y="1988840"/>
            <a:ext cx="0" cy="33123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75856" y="5662409"/>
            <a:ext cx="43204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ρ</a:t>
            </a:r>
            <a:endParaRPr kumimoji="0" lang="de-DE" altLang="ko-KR" sz="2000" b="1" baseline="30000" dirty="0">
              <a:solidFill>
                <a:schemeClr val="tx2">
                  <a:lumMod val="50000"/>
                </a:schemeClr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012160" y="1525141"/>
            <a:ext cx="2736304" cy="16158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RWM suppression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requirements:</a:t>
            </a:r>
            <a:endParaRPr kumimoji="0" lang="de-DE" altLang="ko-KR" baseline="30000" dirty="0" smtClean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- 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baseline="-25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A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~ 0.02-0.05</a:t>
            </a:r>
          </a:p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 at the centre for   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  peaked profiles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123728" y="2132856"/>
            <a:ext cx="2088232" cy="13111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latin typeface="+mn-lt"/>
                <a:ea typeface="맑은 고딕" pitchFamily="50" charset="-127"/>
              </a:rPr>
              <a:t>B.C.  </a:t>
            </a:r>
            <a:r>
              <a:rPr lang="de-DE" altLang="ko-KR" b="1" dirty="0" smtClean="0">
                <a:solidFill>
                  <a:srgbClr val="7234CC"/>
                </a:solidFill>
                <a:latin typeface="+mn-lt"/>
                <a:ea typeface="맑은 고딕" pitchFamily="50" charset="-127"/>
              </a:rPr>
              <a:t> </a:t>
            </a:r>
            <a:r>
              <a:rPr lang="de-DE" altLang="ko-KR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0.01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rgbClr val="7234CC"/>
                </a:solidFill>
                <a:latin typeface="+mn-lt"/>
                <a:ea typeface="맑은 고딕" pitchFamily="50" charset="-127"/>
              </a:rPr>
              <a:t>B.C.   0.006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rgbClr val="0000CC"/>
                </a:solidFill>
                <a:latin typeface="+mn-lt"/>
                <a:ea typeface="맑은 고딕" pitchFamily="50" charset="-127"/>
              </a:rPr>
              <a:t>B.C.   0.004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rgbClr val="00FFFF"/>
                </a:solidFill>
                <a:latin typeface="+mn-lt"/>
                <a:ea typeface="맑은 고딕" pitchFamily="50" charset="-127"/>
              </a:rPr>
              <a:t>B.C.   0.002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7584" y="6093296"/>
            <a:ext cx="5400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i="1" dirty="0" err="1" smtClean="0">
                <a:latin typeface="+mj-lt"/>
              </a:rPr>
              <a:t>Yueqiang</a:t>
            </a:r>
            <a:r>
              <a:rPr lang="en-US" altLang="ko-KR" sz="1600" i="1" dirty="0" smtClean="0">
                <a:latin typeface="+mj-lt"/>
              </a:rPr>
              <a:t> Liu </a:t>
            </a:r>
            <a:r>
              <a:rPr lang="en-US" altLang="ko-KR" sz="1600" i="1" dirty="0">
                <a:latin typeface="+mj-lt"/>
              </a:rPr>
              <a:t>et al</a:t>
            </a:r>
            <a:r>
              <a:rPr lang="en-US" altLang="ko-KR" sz="1600" dirty="0">
                <a:latin typeface="+mj-lt"/>
              </a:rPr>
              <a:t>, </a:t>
            </a:r>
            <a:r>
              <a:rPr lang="en-US" altLang="ko-KR" sz="1600" dirty="0" smtClean="0">
                <a:latin typeface="+mj-lt"/>
              </a:rPr>
              <a:t>NF </a:t>
            </a:r>
            <a:r>
              <a:rPr lang="en-US" altLang="ko-KR" sz="1600" b="1" dirty="0" smtClean="0">
                <a:latin typeface="+mj-lt"/>
              </a:rPr>
              <a:t>44</a:t>
            </a:r>
            <a:r>
              <a:rPr lang="en-US" altLang="ko-KR" sz="1600" dirty="0" smtClean="0">
                <a:latin typeface="+mj-lt"/>
              </a:rPr>
              <a:t> 232 (2004)</a:t>
            </a:r>
            <a:endParaRPr lang="en-US" altLang="ko-KR" sz="1600" dirty="0">
              <a:latin typeface="+mj-lt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611560" y="1321086"/>
            <a:ext cx="79208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="1" baseline="-250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="1" baseline="-250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015928" y="4942851"/>
            <a:ext cx="2987824" cy="10064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→ Enough rotation </a:t>
            </a:r>
            <a:br>
              <a:rPr kumimoji="0"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</a:br>
            <a:r>
              <a:rPr kumimoji="0"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   to suppress RWM   </a:t>
            </a:r>
            <a:br>
              <a:rPr kumimoji="0"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</a:br>
            <a:r>
              <a:rPr kumimoji="0"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   with 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b="1" baseline="-25000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A0.9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 ~ 0.01?</a:t>
            </a: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B.C. Scan for RWM Suppression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" name="그림 24" descr="transport equ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9669" y="1011792"/>
            <a:ext cx="2578395" cy="731460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483768" y="3502169"/>
            <a:ext cx="2960717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rgbClr val="F79737"/>
                </a:solidFill>
                <a:latin typeface="+mn-lt"/>
                <a:ea typeface="맑은 고딕" pitchFamily="50" charset="-127"/>
              </a:rPr>
              <a:t>Used as reference</a:t>
            </a:r>
          </a:p>
        </p:txBody>
      </p:sp>
      <p:cxnSp>
        <p:nvCxnSpPr>
          <p:cNvPr id="26" name="직선 화살표 연결선 25"/>
          <p:cNvCxnSpPr/>
          <p:nvPr/>
        </p:nvCxnSpPr>
        <p:spPr>
          <a:xfrm flipH="1">
            <a:off x="2411760" y="3933056"/>
            <a:ext cx="1080120" cy="7920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444208" y="4134096"/>
            <a:ext cx="2304256" cy="16158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Profile </a:t>
            </a:r>
            <a:r>
              <a:rPr lang="en-US" altLang="ko-KR" b="1" dirty="0" smtClean="0">
                <a:solidFill>
                  <a:srgbClr val="FF0000"/>
                </a:solidFill>
                <a:latin typeface="+mn-lt"/>
                <a:ea typeface="맑은 고딕" pitchFamily="50" charset="-127"/>
              </a:rPr>
              <a:t>NOT</a:t>
            </a:r>
            <a:r>
              <a:rPr lang="en-US" altLang="ko-KR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sensitive to </a:t>
            </a:r>
            <a:r>
              <a:rPr lang="en-US" altLang="ko-KR" b="1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Prandtl</a:t>
            </a:r>
            <a:r>
              <a:rPr lang="en-US" altLang="ko-KR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number due to pinching flux</a:t>
            </a:r>
            <a:endParaRPr kumimoji="0" lang="de-DE" altLang="ko-KR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5292080" y="1988840"/>
            <a:ext cx="0" cy="33123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75856" y="5662409"/>
            <a:ext cx="43204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ρ</a:t>
            </a:r>
            <a:endParaRPr kumimoji="0" lang="de-DE" altLang="ko-KR" sz="2000" b="1" baseline="30000" dirty="0">
              <a:solidFill>
                <a:schemeClr val="tx2">
                  <a:lumMod val="50000"/>
                </a:schemeClr>
              </a:solidFill>
              <a:latin typeface="+mj-lt"/>
              <a:ea typeface="맑은 고딕" pitchFamily="50" charset="-127"/>
            </a:endParaRP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0" y="1438275"/>
          <a:ext cx="6664325" cy="4679950"/>
        </p:xfrm>
        <a:graphic>
          <a:graphicData uri="http://schemas.openxmlformats.org/presentationml/2006/ole">
            <p:oleObj spid="_x0000_s219200" name="Graph" r:id="rId3" imgW="4133088" imgH="2901696" progId="">
              <p:embed/>
            </p:oleObj>
          </a:graphicData>
        </a:graphic>
      </p:graphicFrame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123728" y="2132856"/>
            <a:ext cx="1512168" cy="10064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맑은 고딕" pitchFamily="50" charset="-127"/>
              </a:rPr>
              <a:t>Pr 0.5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latin typeface="+mn-lt"/>
                <a:ea typeface="맑은 고딕" pitchFamily="50" charset="-127"/>
              </a:rPr>
              <a:t>Pr</a:t>
            </a:r>
            <a:r>
              <a:rPr lang="de-DE" altLang="ko-KR" b="1" dirty="0" smtClean="0">
                <a:solidFill>
                  <a:srgbClr val="7234CC"/>
                </a:solidFill>
                <a:latin typeface="+mn-lt"/>
                <a:ea typeface="맑은 고딕" pitchFamily="50" charset="-127"/>
              </a:rPr>
              <a:t> </a:t>
            </a:r>
            <a:r>
              <a:rPr lang="de-DE" altLang="ko-KR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1.0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맑은 고딕" pitchFamily="50" charset="-127"/>
              </a:rPr>
              <a:t>Pr 1.5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220072" y="1339635"/>
            <a:ext cx="1944216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altLang="ko-KR" sz="2000" b="1" dirty="0" smtClean="0">
                <a:latin typeface="+mn-lt"/>
                <a:ea typeface="맑은 고딕" pitchFamily="50" charset="-127"/>
              </a:rPr>
              <a:t> ω (</a:t>
            </a:r>
            <a:r>
              <a:rPr lang="en-US" altLang="ko-KR" sz="2000" b="1" dirty="0" err="1" smtClean="0">
                <a:latin typeface="+mn-lt"/>
                <a:ea typeface="맑은 고딕" pitchFamily="50" charset="-127"/>
              </a:rPr>
              <a:t>kRad</a:t>
            </a:r>
            <a:r>
              <a:rPr lang="en-US" altLang="ko-KR" sz="2000" b="1" dirty="0" smtClean="0">
                <a:latin typeface="+mn-lt"/>
                <a:ea typeface="맑은 고딕" pitchFamily="50" charset="-127"/>
              </a:rPr>
              <a:t>/s)</a:t>
            </a:r>
            <a:endParaRPr kumimoji="0" lang="de-DE" altLang="ko-KR" sz="2000" b="1" baseline="-25000" dirty="0">
              <a:latin typeface="+mn-lt"/>
              <a:ea typeface="맑은 고딕" pitchFamily="50" charset="-127"/>
            </a:endParaRPr>
          </a:p>
        </p:txBody>
      </p:sp>
      <p:pic>
        <p:nvPicPr>
          <p:cNvPr id="14" name="그림 13" descr="xp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284984"/>
            <a:ext cx="1692727" cy="648072"/>
          </a:xfrm>
          <a:prstGeom prst="rect">
            <a:avLst/>
          </a:prstGeom>
        </p:spPr>
      </p:pic>
      <p:sp>
        <p:nvSpPr>
          <p:cNvPr id="11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err="1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Prandtl</a:t>
            </a: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Number Scan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11560" y="1323894"/>
            <a:ext cx="79208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="1" baseline="-250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="1" baseline="-250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pic>
        <p:nvPicPr>
          <p:cNvPr id="17" name="그림 16" descr="transport equ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9669" y="1011792"/>
            <a:ext cx="2578395" cy="731460"/>
          </a:xfrm>
          <a:prstGeom prst="rect">
            <a:avLst/>
          </a:prstGeom>
        </p:spPr>
      </p:pic>
      <p:pic>
        <p:nvPicPr>
          <p:cNvPr id="18" name="그림 17" descr="reynol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469830"/>
            <a:ext cx="2537186" cy="599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300192" y="4366787"/>
            <a:ext cx="2520280" cy="10064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Profile sensitive to Convective momentum pinch</a:t>
            </a:r>
            <a:endParaRPr kumimoji="0" lang="de-DE" altLang="ko-KR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V="1">
            <a:off x="5292080" y="1988840"/>
            <a:ext cx="0" cy="33123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75856" y="5662409"/>
            <a:ext cx="43204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ρ</a:t>
            </a:r>
            <a:endParaRPr kumimoji="0" lang="de-DE" altLang="ko-KR" sz="2000" b="1" baseline="30000" dirty="0">
              <a:solidFill>
                <a:schemeClr val="tx2">
                  <a:lumMod val="50000"/>
                </a:schemeClr>
              </a:solidFill>
              <a:latin typeface="+mj-lt"/>
              <a:ea typeface="맑은 고딕" pitchFamily="50" charset="-127"/>
            </a:endParaRPr>
          </a:p>
        </p:txBody>
      </p:sp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0" y="1438275"/>
          <a:ext cx="6664325" cy="4676775"/>
        </p:xfrm>
        <a:graphic>
          <a:graphicData uri="http://schemas.openxmlformats.org/presentationml/2006/ole">
            <p:oleObj spid="_x0000_s220224" name="Graph" r:id="rId3" imgW="4133088" imgH="2900477" progId="">
              <p:embed/>
            </p:oleObj>
          </a:graphicData>
        </a:graphic>
      </p:graphicFrame>
      <p:pic>
        <p:nvPicPr>
          <p:cNvPr id="17" name="그림 16" descr="te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2176" y="3192228"/>
            <a:ext cx="2688296" cy="956852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123728" y="2132856"/>
            <a:ext cx="2448272" cy="10064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latin typeface="+mn-lt"/>
                <a:ea typeface="맑은 고딕" pitchFamily="50" charset="-127"/>
              </a:rPr>
              <a:t>F</a:t>
            </a:r>
            <a:r>
              <a:rPr lang="de-DE" altLang="ko-KR" b="1" baseline="-25000" dirty="0" smtClean="0">
                <a:latin typeface="+mn-lt"/>
                <a:ea typeface="맑은 고딕" pitchFamily="50" charset="-127"/>
              </a:rPr>
              <a:t>balloon</a:t>
            </a:r>
            <a:r>
              <a:rPr lang="de-DE" altLang="ko-KR" b="1" dirty="0" smtClean="0">
                <a:latin typeface="+mn-lt"/>
                <a:ea typeface="맑은 고딕" pitchFamily="50" charset="-127"/>
              </a:rPr>
              <a:t>   2.0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맑은 고딕" pitchFamily="50" charset="-127"/>
              </a:rPr>
              <a:t>F</a:t>
            </a:r>
            <a:r>
              <a:rPr lang="de-DE" altLang="ko-KR" b="1" baseline="-25000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맑은 고딕" pitchFamily="50" charset="-127"/>
              </a:rPr>
              <a:t>balloon</a:t>
            </a:r>
            <a:r>
              <a:rPr lang="de-DE" altLang="ko-KR" b="1" dirty="0" smtClean="0">
                <a:solidFill>
                  <a:schemeClr val="accent4">
                    <a:lumMod val="75000"/>
                  </a:schemeClr>
                </a:solidFill>
                <a:latin typeface="+mn-lt"/>
                <a:ea typeface="맑은 고딕" pitchFamily="50" charset="-127"/>
              </a:rPr>
              <a:t>   1.5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de-DE" altLang="ko-KR" b="1" dirty="0" smtClean="0">
                <a:solidFill>
                  <a:srgbClr val="9AA575"/>
                </a:solidFill>
                <a:latin typeface="+mn-lt"/>
                <a:ea typeface="맑은 고딕" pitchFamily="50" charset="-127"/>
              </a:rPr>
              <a:t>F</a:t>
            </a:r>
            <a:r>
              <a:rPr lang="de-DE" altLang="ko-KR" b="1" baseline="-25000" dirty="0" smtClean="0">
                <a:solidFill>
                  <a:srgbClr val="9AA575"/>
                </a:solidFill>
                <a:latin typeface="+mn-lt"/>
                <a:ea typeface="맑은 고딕" pitchFamily="50" charset="-127"/>
              </a:rPr>
              <a:t>balloon</a:t>
            </a:r>
            <a:r>
              <a:rPr lang="de-DE" altLang="ko-KR" b="1" dirty="0" smtClean="0">
                <a:solidFill>
                  <a:srgbClr val="9AA575"/>
                </a:solidFill>
                <a:latin typeface="+mn-lt"/>
                <a:ea typeface="맑은 고딕" pitchFamily="50" charset="-127"/>
              </a:rPr>
              <a:t>   1.0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220072" y="1339635"/>
            <a:ext cx="1944216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altLang="ko-KR" sz="2000" b="1" dirty="0" smtClean="0">
                <a:latin typeface="+mn-lt"/>
                <a:ea typeface="맑은 고딕" pitchFamily="50" charset="-127"/>
              </a:rPr>
              <a:t> ω (</a:t>
            </a:r>
            <a:r>
              <a:rPr lang="en-US" altLang="ko-KR" sz="2000" b="1" dirty="0" err="1" smtClean="0">
                <a:latin typeface="+mn-lt"/>
                <a:ea typeface="맑은 고딕" pitchFamily="50" charset="-127"/>
              </a:rPr>
              <a:t>kRad</a:t>
            </a:r>
            <a:r>
              <a:rPr lang="en-US" altLang="ko-KR" sz="2000" b="1" dirty="0" smtClean="0">
                <a:latin typeface="+mn-lt"/>
                <a:ea typeface="맑은 고딕" pitchFamily="50" charset="-127"/>
              </a:rPr>
              <a:t>/s)</a:t>
            </a:r>
            <a:endParaRPr kumimoji="0" lang="de-DE" altLang="ko-KR" sz="2000" b="1" baseline="-25000" dirty="0">
              <a:latin typeface="+mn-lt"/>
              <a:ea typeface="맑은 고딕" pitchFamily="50" charset="-127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11560" y="1323894"/>
            <a:ext cx="79208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="1" baseline="-250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="1" baseline="-250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pic>
        <p:nvPicPr>
          <p:cNvPr id="24" name="그림 23" descr="transport equ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9669" y="1011792"/>
            <a:ext cx="2578395" cy="731460"/>
          </a:xfrm>
          <a:prstGeom prst="rect">
            <a:avLst/>
          </a:prstGeom>
        </p:spPr>
      </p:pic>
      <p:pic>
        <p:nvPicPr>
          <p:cNvPr id="25" name="그림 24" descr="reynol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469830"/>
            <a:ext cx="2537186" cy="599130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Convective Momentum Pinch Scan</a:t>
            </a:r>
            <a:endParaRPr kumimoji="0" lang="ko-KR" altLang="en-US" sz="34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0" y="1438275"/>
          <a:ext cx="6664325" cy="4676775"/>
        </p:xfrm>
        <a:graphic>
          <a:graphicData uri="http://schemas.openxmlformats.org/presentationml/2006/ole">
            <p:oleObj spid="_x0000_s221248" name="Graph" r:id="rId3" imgW="4133088" imgH="2900477" progId="">
              <p:embed/>
            </p:oleObj>
          </a:graphicData>
        </a:graphic>
      </p:graphicFrame>
      <p:cxnSp>
        <p:nvCxnSpPr>
          <p:cNvPr id="22" name="직선 연결선 21"/>
          <p:cNvCxnSpPr/>
          <p:nvPr/>
        </p:nvCxnSpPr>
        <p:spPr>
          <a:xfrm flipV="1">
            <a:off x="5292080" y="1988840"/>
            <a:ext cx="0" cy="331236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275856" y="5662409"/>
            <a:ext cx="43204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ρ</a:t>
            </a:r>
            <a:endParaRPr kumimoji="0" lang="de-DE" altLang="ko-KR" sz="2000" b="1" baseline="30000" dirty="0">
              <a:solidFill>
                <a:schemeClr val="tx2">
                  <a:lumMod val="50000"/>
                </a:schemeClr>
              </a:solidFill>
              <a:latin typeface="+mj-lt"/>
              <a:ea typeface="맑은 고딕" pitchFamily="50" charset="-127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123728" y="2132856"/>
            <a:ext cx="2448272" cy="10064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l-GR" altLang="ko-KR" b="1" dirty="0" smtClean="0">
                <a:solidFill>
                  <a:srgbClr val="22B5BC"/>
                </a:solidFill>
                <a:latin typeface="+mn-lt"/>
                <a:ea typeface="맑은 고딕" pitchFamily="50" charset="-127"/>
              </a:rPr>
              <a:t>α</a:t>
            </a:r>
            <a:r>
              <a:rPr lang="de-DE" altLang="ko-KR" b="1" baseline="-25000" dirty="0" smtClean="0">
                <a:solidFill>
                  <a:srgbClr val="22B5BC"/>
                </a:solidFill>
                <a:latin typeface="+mn-lt"/>
                <a:ea typeface="맑은 고딕" pitchFamily="50" charset="-127"/>
              </a:rPr>
              <a:t>k</a:t>
            </a:r>
            <a:r>
              <a:rPr lang="de-DE" altLang="ko-KR" b="1" dirty="0" smtClean="0">
                <a:solidFill>
                  <a:srgbClr val="22B5BC"/>
                </a:solidFill>
                <a:latin typeface="+mn-lt"/>
                <a:ea typeface="맑은 고딕" pitchFamily="50" charset="-127"/>
              </a:rPr>
              <a:t>    0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l-GR" altLang="ko-KR" b="1" dirty="0" smtClean="0">
                <a:latin typeface="+mn-lt"/>
                <a:ea typeface="맑은 고딕" pitchFamily="50" charset="-127"/>
              </a:rPr>
              <a:t>α</a:t>
            </a:r>
            <a:r>
              <a:rPr lang="de-DE" altLang="ko-KR" b="1" baseline="-25000" dirty="0" smtClean="0">
                <a:latin typeface="+mn-lt"/>
                <a:ea typeface="맑은 고딕" pitchFamily="50" charset="-127"/>
              </a:rPr>
              <a:t>k</a:t>
            </a:r>
            <a:r>
              <a:rPr lang="de-DE" altLang="ko-KR" b="1" dirty="0" smtClean="0">
                <a:latin typeface="+mn-lt"/>
                <a:ea typeface="맑은 고딕" pitchFamily="50" charset="-127"/>
              </a:rPr>
              <a:t>    0.5</a:t>
            </a:r>
            <a:r>
              <a:rPr lang="el-GR" altLang="ko-KR" b="1" dirty="0" smtClean="0">
                <a:latin typeface="+mn-lt"/>
                <a:ea typeface="맑은 고딕" pitchFamily="50" charset="-127"/>
              </a:rPr>
              <a:t>α</a:t>
            </a:r>
            <a:endParaRPr lang="de-DE" altLang="ko-KR" b="1" dirty="0" smtClean="0">
              <a:latin typeface="+mn-lt"/>
              <a:ea typeface="맑은 고딕" pitchFamily="50" charset="-127"/>
            </a:endParaRPr>
          </a:p>
          <a:p>
            <a:pPr eaLnBrk="0" hangingPunct="0">
              <a:lnSpc>
                <a:spcPct val="110000"/>
              </a:lnSpc>
              <a:defRPr/>
            </a:pPr>
            <a:r>
              <a:rPr lang="el-GR" altLang="ko-KR" b="1" dirty="0" smtClean="0">
                <a:solidFill>
                  <a:srgbClr val="3399FF"/>
                </a:solidFill>
                <a:latin typeface="+mn-lt"/>
                <a:ea typeface="맑은 고딕" pitchFamily="50" charset="-127"/>
              </a:rPr>
              <a:t>α</a:t>
            </a:r>
            <a:r>
              <a:rPr lang="de-DE" altLang="ko-KR" b="1" baseline="-25000" dirty="0" smtClean="0">
                <a:solidFill>
                  <a:srgbClr val="3399FF"/>
                </a:solidFill>
                <a:latin typeface="+mn-lt"/>
                <a:ea typeface="맑은 고딕" pitchFamily="50" charset="-127"/>
              </a:rPr>
              <a:t>k</a:t>
            </a:r>
            <a:r>
              <a:rPr lang="de-DE" altLang="ko-KR" b="1" dirty="0" smtClean="0">
                <a:solidFill>
                  <a:srgbClr val="3399FF"/>
                </a:solidFill>
                <a:latin typeface="+mn-lt"/>
                <a:ea typeface="맑은 고딕" pitchFamily="50" charset="-127"/>
              </a:rPr>
              <a:t>    1.0</a:t>
            </a:r>
            <a:r>
              <a:rPr lang="el-GR" altLang="ko-KR" b="1" dirty="0" smtClean="0">
                <a:solidFill>
                  <a:srgbClr val="3399FF"/>
                </a:solidFill>
                <a:latin typeface="+mn-lt"/>
                <a:ea typeface="맑은 고딕" pitchFamily="50" charset="-127"/>
              </a:rPr>
              <a:t>α</a:t>
            </a:r>
            <a:endParaRPr lang="de-DE" altLang="ko-KR" b="1" dirty="0" smtClean="0">
              <a:solidFill>
                <a:srgbClr val="3399FF"/>
              </a:solidFill>
              <a:latin typeface="+mn-lt"/>
              <a:ea typeface="맑은 고딕" pitchFamily="50" charset="-127"/>
            </a:endParaRPr>
          </a:p>
        </p:txBody>
      </p:sp>
      <p:pic>
        <p:nvPicPr>
          <p:cNvPr id="13" name="그림 12" descr="residu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9396" y="3284984"/>
            <a:ext cx="2285052" cy="576064"/>
          </a:xfrm>
          <a:prstGeom prst="rect">
            <a:avLst/>
          </a:prstGeom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Residual Stress Scan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220072" y="1339635"/>
            <a:ext cx="1944216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US" altLang="ko-KR" sz="2000" b="1" dirty="0" smtClean="0">
                <a:latin typeface="+mn-lt"/>
                <a:ea typeface="맑은 고딕" pitchFamily="50" charset="-127"/>
              </a:rPr>
              <a:t> ω (</a:t>
            </a:r>
            <a:r>
              <a:rPr lang="en-US" altLang="ko-KR" sz="2000" b="1" dirty="0" err="1" smtClean="0">
                <a:latin typeface="+mn-lt"/>
                <a:ea typeface="맑은 고딕" pitchFamily="50" charset="-127"/>
              </a:rPr>
              <a:t>kRad</a:t>
            </a:r>
            <a:r>
              <a:rPr lang="en-US" altLang="ko-KR" sz="2000" b="1" dirty="0" smtClean="0">
                <a:latin typeface="+mn-lt"/>
                <a:ea typeface="맑은 고딕" pitchFamily="50" charset="-127"/>
              </a:rPr>
              <a:t>/s)</a:t>
            </a:r>
            <a:endParaRPr kumimoji="0" lang="de-DE" altLang="ko-KR" sz="2000" b="1" baseline="-25000" dirty="0">
              <a:latin typeface="+mn-lt"/>
              <a:ea typeface="맑은 고딕" pitchFamily="50" charset="-127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611560" y="1323894"/>
            <a:ext cx="792088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lang="en-US" altLang="ko-KR" sz="2000" b="1" baseline="-250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A</a:t>
            </a:r>
            <a:endParaRPr kumimoji="0" lang="de-DE" altLang="ko-KR" sz="2000" b="1" baseline="-250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pic>
        <p:nvPicPr>
          <p:cNvPr id="21" name="그림 20" descr="transport equ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9669" y="1011792"/>
            <a:ext cx="2578395" cy="731460"/>
          </a:xfrm>
          <a:prstGeom prst="rect">
            <a:avLst/>
          </a:prstGeom>
        </p:spPr>
      </p:pic>
      <p:pic>
        <p:nvPicPr>
          <p:cNvPr id="23" name="그림 22" descr="reynold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2469830"/>
            <a:ext cx="2537186" cy="599130"/>
          </a:xfrm>
          <a:prstGeom prst="rect">
            <a:avLst/>
          </a:prstGeom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444208" y="4134096"/>
            <a:ext cx="2304256" cy="16158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Profile not so sensitive to the coefficient of the Residual stress term</a:t>
            </a:r>
            <a:endParaRPr kumimoji="0" lang="de-DE" altLang="ko-KR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내용 개체 틀 2"/>
          <p:cNvSpPr>
            <a:spLocks noGrp="1"/>
          </p:cNvSpPr>
          <p:nvPr>
            <p:ph idx="1"/>
          </p:nvPr>
        </p:nvSpPr>
        <p:spPr>
          <a:xfrm>
            <a:off x="325438" y="1065560"/>
            <a:ext cx="8502650" cy="4811712"/>
          </a:xfrm>
        </p:spPr>
        <p:txBody>
          <a:bodyPr/>
          <a:lstStyle/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Simulation Setup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r>
              <a:rPr lang="en-US" altLang="ko-KR" sz="1800" dirty="0" smtClean="0">
                <a:solidFill>
                  <a:srgbClr val="D03C94"/>
                </a:solidFill>
              </a:rPr>
              <a:t>		- ELM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r>
              <a:rPr lang="en-US" altLang="ko-KR" sz="1800" dirty="0" smtClean="0">
                <a:solidFill>
                  <a:srgbClr val="D03C94"/>
                </a:solidFill>
              </a:rPr>
              <a:t>		- NTM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r>
              <a:rPr lang="en-US" altLang="ko-KR" sz="1800" dirty="0" smtClean="0">
                <a:solidFill>
                  <a:srgbClr val="D03C94"/>
                </a:solidFill>
              </a:rPr>
              <a:t>		- Momentum Transport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Momentum Transport Simulation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ELM Simulation</a:t>
            </a:r>
            <a:br>
              <a:rPr lang="en-US" altLang="ko-KR" sz="20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Sensitivity analysis</a:t>
            </a:r>
            <a:br>
              <a:rPr lang="en-US" altLang="ko-KR" sz="18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Small ELM event</a:t>
            </a:r>
            <a:br>
              <a:rPr lang="en-US" altLang="ko-KR" sz="18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Ideal MHD analysis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NTM Simulation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Real-time Control Simulation of NTM in KSTAR</a:t>
            </a:r>
            <a:br>
              <a:rPr lang="en-US" altLang="ko-KR" sz="20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Model validation</a:t>
            </a:r>
            <a:br>
              <a:rPr lang="en-US" altLang="ko-KR" sz="18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Feedback control simulation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 ELM Control by Pellets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endParaRPr lang="en-US" altLang="ko-KR" sz="2000" dirty="0" smtClean="0">
              <a:solidFill>
                <a:srgbClr val="D03C94"/>
              </a:solidFill>
            </a:endParaRP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endParaRPr lang="en-US" altLang="ko-KR" sz="2000" dirty="0" smtClean="0">
              <a:solidFill>
                <a:srgbClr val="D03C94"/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BBF71-28AC-44EB-A0A3-AAAD90FF611C}" type="slidenum">
              <a:rPr lang="ko-KR" altLang="en-US"/>
              <a:pPr>
                <a:defRPr/>
              </a:pPr>
              <a:t>2</a:t>
            </a:fld>
            <a:endParaRPr lang="ko-KR" altLang="en-US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28625" y="-18256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pc="-15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Contents</a:t>
            </a:r>
            <a:endParaRPr lang="ko-KR" altLang="en-US" spc="-150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spc="-150" noProof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Counter Torque by ICRH</a:t>
            </a:r>
            <a:endParaRPr kumimoji="0" lang="ko-KR" altLang="en-US" sz="34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1196752"/>
            <a:ext cx="76328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400" b="1" dirty="0" smtClean="0">
                <a:solidFill>
                  <a:srgbClr val="0070C0"/>
                </a:solidFill>
                <a:latin typeface="+mn-lt"/>
              </a:rPr>
              <a:t>Work being done by Dr. B.H. Park (NFRI)</a:t>
            </a:r>
          </a:p>
          <a:p>
            <a:pPr algn="just"/>
            <a:endParaRPr lang="en-US" altLang="ko-KR" b="1" dirty="0" smtClean="0">
              <a:latin typeface="+mn-lt"/>
            </a:endParaRPr>
          </a:p>
          <a:p>
            <a:pPr marL="355600" indent="-355600" algn="just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We calculated </a:t>
            </a:r>
            <a:r>
              <a:rPr lang="en-US" altLang="ko-KR" sz="2000" b="1" dirty="0" smtClean="0">
                <a:solidFill>
                  <a:srgbClr val="FF3300"/>
                </a:solidFill>
                <a:latin typeface="+mn-lt"/>
              </a:rPr>
              <a:t>the momentum transfer from RF waves.</a:t>
            </a:r>
          </a:p>
          <a:p>
            <a:pPr marL="355600" indent="-355600" algn="just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The total </a:t>
            </a:r>
            <a:r>
              <a:rPr lang="en-US" altLang="ko-KR" sz="2000" b="1" dirty="0" err="1" smtClean="0">
                <a:solidFill>
                  <a:srgbClr val="0070C0"/>
                </a:solidFill>
                <a:latin typeface="+mn-lt"/>
              </a:rPr>
              <a:t>toroidal</a:t>
            </a: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 force is much larger than the total </a:t>
            </a:r>
            <a:r>
              <a:rPr lang="en-US" altLang="ko-KR" sz="2000" b="1" dirty="0" err="1" smtClean="0">
                <a:solidFill>
                  <a:srgbClr val="0070C0"/>
                </a:solidFill>
                <a:latin typeface="+mn-lt"/>
              </a:rPr>
              <a:t>poloidal</a:t>
            </a: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 force.</a:t>
            </a:r>
          </a:p>
          <a:p>
            <a:pPr marL="355600" indent="-355600" algn="just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Even though the total </a:t>
            </a:r>
            <a:r>
              <a:rPr lang="en-US" altLang="ko-KR" sz="2000" b="1" dirty="0" err="1" smtClean="0">
                <a:solidFill>
                  <a:srgbClr val="0070C0"/>
                </a:solidFill>
                <a:latin typeface="+mn-lt"/>
              </a:rPr>
              <a:t>poloidal</a:t>
            </a: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 force is negligible there is strong shear torque near MC layer.</a:t>
            </a:r>
          </a:p>
          <a:p>
            <a:pPr marL="355600" indent="-355600" algn="just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The total force is almost proportional to the </a:t>
            </a:r>
            <a:r>
              <a:rPr lang="en-US" altLang="ko-KR" sz="2000" b="1" dirty="0" err="1" smtClean="0">
                <a:solidFill>
                  <a:srgbClr val="0070C0"/>
                </a:solidFill>
                <a:latin typeface="+mn-lt"/>
              </a:rPr>
              <a:t>toroidal</a:t>
            </a: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 wave number and the RF power.</a:t>
            </a:r>
            <a:endParaRPr lang="en-US" altLang="ko-KR" b="1" dirty="0">
              <a:latin typeface="+mn-lt"/>
            </a:endParaRPr>
          </a:p>
          <a:p>
            <a:pPr marL="355600" indent="-355600" algn="just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The direction of the force is strongly dependent on antenna phase.</a:t>
            </a:r>
          </a:p>
          <a:p>
            <a:pPr marL="355600" indent="-355600" algn="just"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In </a:t>
            </a:r>
            <a:r>
              <a:rPr lang="en-US" altLang="ko-KR" sz="2000" b="1" dirty="0" err="1" smtClean="0">
                <a:solidFill>
                  <a:srgbClr val="0070C0"/>
                </a:solidFill>
                <a:latin typeface="+mn-lt"/>
              </a:rPr>
              <a:t>toroidal</a:t>
            </a: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 force, the dependence on the minority concentration is not clear but the </a:t>
            </a:r>
            <a:r>
              <a:rPr lang="en-US" altLang="ko-KR" sz="2000" b="1" dirty="0" err="1" smtClean="0">
                <a:solidFill>
                  <a:srgbClr val="0070C0"/>
                </a:solidFill>
                <a:latin typeface="+mn-lt"/>
              </a:rPr>
              <a:t>poloidal</a:t>
            </a:r>
            <a:r>
              <a:rPr lang="en-US" altLang="ko-KR" sz="2000" b="1" dirty="0" smtClean="0">
                <a:solidFill>
                  <a:srgbClr val="0070C0"/>
                </a:solidFill>
                <a:latin typeface="+mn-lt"/>
              </a:rPr>
              <a:t> shear force is strongly depend on minority concentration.</a:t>
            </a:r>
          </a:p>
        </p:txBody>
      </p: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spc="-150" noProof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Counter Torque by ICRH</a:t>
            </a:r>
            <a:endParaRPr kumimoji="0" lang="ko-KR" altLang="en-US" sz="34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7967" y="683404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r>
              <a:rPr lang="en-US" altLang="ko-K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e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= 5×10</a:t>
            </a:r>
            <a:r>
              <a:rPr lang="en-US" altLang="ko-KR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19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m</a:t>
            </a:r>
            <a:r>
              <a:rPr lang="en-US" altLang="ko-KR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-3</a:t>
            </a:r>
            <a:endParaRPr lang="ko-KR" altLang="en-US" b="1" baseline="30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5" name="그림 4" descr="Hyd_toroidal_force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216696"/>
            <a:ext cx="3239776" cy="2428328"/>
          </a:xfrm>
          <a:prstGeom prst="rect">
            <a:avLst/>
          </a:prstGeom>
        </p:spPr>
      </p:pic>
      <p:pic>
        <p:nvPicPr>
          <p:cNvPr id="6" name="그림 5" descr="He3_toroidal_force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640" y="1196752"/>
            <a:ext cx="3239776" cy="2428328"/>
          </a:xfrm>
          <a:prstGeom prst="rect">
            <a:avLst/>
          </a:prstGeom>
        </p:spPr>
      </p:pic>
      <p:pic>
        <p:nvPicPr>
          <p:cNvPr id="7" name="그림 6" descr="Hyd_poloidal_force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3592960"/>
            <a:ext cx="3239776" cy="2428328"/>
          </a:xfrm>
          <a:prstGeom prst="rect">
            <a:avLst/>
          </a:prstGeom>
        </p:spPr>
      </p:pic>
      <p:pic>
        <p:nvPicPr>
          <p:cNvPr id="8" name="그림 7" descr="He3_poloidal_force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592960"/>
            <a:ext cx="3239776" cy="24283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994376"/>
            <a:ext cx="4559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3"/>
                </a:solidFill>
                <a:latin typeface="+mn-lt"/>
              </a:rPr>
              <a:t>Force on last flux surface</a:t>
            </a:r>
            <a:endParaRPr lang="ko-KR" altLang="en-US" sz="24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864" y="2296816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7030A0"/>
                </a:solidFill>
                <a:latin typeface="+mn-lt"/>
              </a:rPr>
              <a:t>H-minority</a:t>
            </a:r>
            <a:endParaRPr lang="ko-KR" altLang="en-US" sz="1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224" y="290500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baseline="30000" dirty="0" smtClean="0">
                <a:solidFill>
                  <a:srgbClr val="7030A0"/>
                </a:solidFill>
                <a:latin typeface="+mn-lt"/>
              </a:rPr>
              <a:t>3</a:t>
            </a:r>
            <a:r>
              <a:rPr lang="en-US" altLang="ko-KR" sz="1200" b="1" dirty="0" smtClean="0">
                <a:solidFill>
                  <a:srgbClr val="7030A0"/>
                </a:solidFill>
                <a:latin typeface="+mn-lt"/>
              </a:rPr>
              <a:t>He-minority</a:t>
            </a:r>
            <a:endParaRPr lang="ko-KR" altLang="en-US" sz="1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450912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baseline="30000" dirty="0" smtClean="0">
                <a:solidFill>
                  <a:srgbClr val="7030A0"/>
                </a:solidFill>
                <a:latin typeface="+mn-lt"/>
              </a:rPr>
              <a:t>3</a:t>
            </a:r>
            <a:r>
              <a:rPr lang="en-US" altLang="ko-KR" sz="1200" b="1" dirty="0" smtClean="0">
                <a:solidFill>
                  <a:srgbClr val="7030A0"/>
                </a:solidFill>
                <a:latin typeface="+mn-lt"/>
              </a:rPr>
              <a:t>He-minority</a:t>
            </a:r>
            <a:endParaRPr lang="ko-KR" altLang="en-US" sz="1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4077072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7030A0"/>
                </a:solidFill>
                <a:latin typeface="+mn-lt"/>
              </a:rPr>
              <a:t>H-minority</a:t>
            </a:r>
            <a:endParaRPr lang="ko-KR" altLang="en-US" sz="1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464" y="6159207"/>
            <a:ext cx="8244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Toroidal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force strongly depend on antenna phase and large than </a:t>
            </a:r>
            <a:r>
              <a:rPr lang="en-US" altLang="ko-K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poloidal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force.</a:t>
            </a:r>
            <a:endParaRPr lang="ko-KR" alt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38960" y="2040867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TOROIDAL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58673" y="463315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POLOIDAL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55576" y="1052736"/>
            <a:ext cx="7632848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755576" y="3645024"/>
            <a:ext cx="763284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spc="-150" noProof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Counter Torque by ICRH</a:t>
            </a:r>
            <a:endParaRPr kumimoji="0" lang="ko-KR" altLang="en-US" sz="34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그림 3" descr="Hyd_toroidal_force_profile_pls.emf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526" y="1052736"/>
            <a:ext cx="2684386" cy="2428328"/>
          </a:xfrm>
          <a:prstGeom prst="rect">
            <a:avLst/>
          </a:prstGeom>
        </p:spPr>
      </p:pic>
      <p:pic>
        <p:nvPicPr>
          <p:cNvPr id="5" name="그림 4" descr="Hyd_toroidal_force_profile_0.emf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2684386" cy="2428328"/>
          </a:xfrm>
          <a:prstGeom prst="rect">
            <a:avLst/>
          </a:prstGeom>
        </p:spPr>
      </p:pic>
      <p:pic>
        <p:nvPicPr>
          <p:cNvPr id="6" name="그림 5" descr="Hyd_toroidal_force_profile_mns.emf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6086" y="1000672"/>
            <a:ext cx="2684386" cy="2428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923815"/>
            <a:ext cx="5764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err="1" smtClean="0">
                <a:solidFill>
                  <a:schemeClr val="accent3"/>
                </a:solidFill>
                <a:latin typeface="+mn-lt"/>
              </a:rPr>
              <a:t>Toroidal</a:t>
            </a:r>
            <a:r>
              <a:rPr lang="en-US" altLang="ko-KR" sz="2400" b="1" smtClean="0">
                <a:solidFill>
                  <a:schemeClr val="accent3"/>
                </a:solidFill>
                <a:latin typeface="+mn-lt"/>
              </a:rPr>
              <a:t> &amp; Poloidal Force </a:t>
            </a:r>
            <a:r>
              <a:rPr lang="en-US" altLang="ko-KR" sz="2400" b="1" dirty="0" smtClean="0">
                <a:solidFill>
                  <a:schemeClr val="accent3"/>
                </a:solidFill>
                <a:latin typeface="+mn-lt"/>
              </a:rPr>
              <a:t>Profile</a:t>
            </a:r>
            <a:endParaRPr lang="ko-KR" altLang="en-US" sz="24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8390" y="33265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H-minority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949280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Toroidal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force is smooth function of minor radius and almost monotonically increases as y increases. Input </a:t>
            </a:r>
            <a:r>
              <a:rPr lang="en-US" altLang="ko-KR" sz="1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poloidal</a:t>
            </a:r>
            <a:r>
              <a:rPr lang="en-US" altLang="ko-KR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force is small but it possibly makes strong shear flow near MC regime.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0232" y="620688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r>
              <a:rPr lang="en-US" altLang="ko-KR" b="1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e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= 5×10</a:t>
            </a:r>
            <a:r>
              <a:rPr lang="en-US" altLang="ko-KR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19</a:t>
            </a:r>
            <a:r>
              <a:rPr lang="en-US" altLang="ko-K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m</a:t>
            </a:r>
            <a:r>
              <a:rPr lang="en-US" altLang="ko-KR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-3</a:t>
            </a:r>
            <a:endParaRPr lang="ko-KR" altLang="en-US" b="1" baseline="30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1" name="그림 10" descr="Hyd_poloidal_force_profile_pls.em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5526" y="3450496"/>
            <a:ext cx="2684386" cy="2428328"/>
          </a:xfrm>
          <a:prstGeom prst="rect">
            <a:avLst/>
          </a:prstGeom>
        </p:spPr>
      </p:pic>
      <p:pic>
        <p:nvPicPr>
          <p:cNvPr id="12" name="그림 11" descr="Hyd_poloidal_force_profile_0.em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5806" y="3450496"/>
            <a:ext cx="2684386" cy="2428328"/>
          </a:xfrm>
          <a:prstGeom prst="rect">
            <a:avLst/>
          </a:prstGeom>
        </p:spPr>
      </p:pic>
      <p:pic>
        <p:nvPicPr>
          <p:cNvPr id="13" name="그림 12" descr="Hyd_poloidal_force_profile_mns.em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6086" y="3450496"/>
            <a:ext cx="2684386" cy="24283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41096" y="2040867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TOROIDAL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89340" y="4489139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POLOIDAL</a:t>
            </a:r>
            <a:endParaRPr lang="ko-KR" altLang="en-US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39552" y="980728"/>
            <a:ext cx="8208912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539552" y="3501008"/>
            <a:ext cx="8208912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76" y="1638300"/>
            <a:ext cx="3978988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2" y="1641563"/>
            <a:ext cx="4169869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88183" y="1434262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+mn-lt"/>
              </a:rPr>
              <a:t>@ ~550 s</a:t>
            </a:r>
            <a:endParaRPr lang="ko-KR" altLang="en-US" sz="1600" b="1" dirty="0">
              <a:latin typeface="+mn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Plasma Profiles</a:t>
            </a:r>
            <a:r>
              <a:rPr kumimoji="0" lang="en-US" altLang="ko-KR" sz="3400" b="1" i="0" u="none" strike="noStrike" kern="1200" cap="none" spc="-150" normalizeH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with NTM and ELM</a:t>
            </a:r>
            <a:endParaRPr kumimoji="0" lang="ko-KR" altLang="en-US" sz="34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4892" y="5579948"/>
            <a:ext cx="18646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solidFill>
                  <a:srgbClr val="F79737"/>
                </a:solidFill>
                <a:latin typeface="+mn-lt"/>
              </a:rPr>
              <a:t>After ELM burst</a:t>
            </a:r>
            <a:endParaRPr lang="ko-KR" altLang="en-US" sz="1500" b="1" dirty="0">
              <a:solidFill>
                <a:srgbClr val="F79737"/>
              </a:solidFill>
              <a:latin typeface="+mn-lt"/>
            </a:endParaRPr>
          </a:p>
        </p:txBody>
      </p:sp>
      <p:cxnSp>
        <p:nvCxnSpPr>
          <p:cNvPr id="4" name="직선 화살표 연결선 3"/>
          <p:cNvCxnSpPr/>
          <p:nvPr/>
        </p:nvCxnSpPr>
        <p:spPr>
          <a:xfrm flipV="1">
            <a:off x="3899545" y="4730479"/>
            <a:ext cx="0" cy="832121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1"/>
          <p:cNvSpPr txBox="1">
            <a:spLocks/>
          </p:cNvSpPr>
          <p:nvPr/>
        </p:nvSpPr>
        <p:spPr>
          <a:xfrm>
            <a:off x="433388" y="-17140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Time Trace of ELMs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9" y="1700808"/>
            <a:ext cx="8224837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9" y="1700808"/>
            <a:ext cx="8224837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448743" y="4368552"/>
            <a:ext cx="304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n-lt"/>
              </a:rPr>
              <a:t>Simulation Time [s]</a:t>
            </a:r>
            <a:endParaRPr lang="ko-KR" altLang="en-US" sz="2000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72543" y="2014354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9900"/>
                </a:solidFill>
                <a:latin typeface="+mn-lt"/>
              </a:rPr>
              <a:t>T</a:t>
            </a:r>
            <a:r>
              <a:rPr lang="en-US" altLang="ko-KR" b="1" baseline="-25000" dirty="0" smtClean="0">
                <a:solidFill>
                  <a:srgbClr val="FF9900"/>
                </a:solidFill>
                <a:latin typeface="+mn-lt"/>
              </a:rPr>
              <a:t>e</a:t>
            </a:r>
            <a:r>
              <a:rPr lang="en-US" altLang="ko-KR" b="1" dirty="0" smtClean="0">
                <a:solidFill>
                  <a:srgbClr val="FF9900"/>
                </a:solidFill>
                <a:latin typeface="+mn-lt"/>
              </a:rPr>
              <a:t> [keV]</a:t>
            </a:r>
            <a:endParaRPr lang="ko-KR" altLang="en-US" b="1" baseline="-25000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6769" y="240028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US" altLang="ko-KR" b="1" baseline="-25000" dirty="0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US" altLang="ko-KR" b="1" dirty="0" smtClean="0">
                <a:solidFill>
                  <a:srgbClr val="C00000"/>
                </a:solidFill>
                <a:latin typeface="+mn-lt"/>
              </a:rPr>
              <a:t> [keV]</a:t>
            </a:r>
            <a:endParaRPr lang="ko-KR" altLang="en-US" b="1" baseline="-250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4088" y="2206605"/>
            <a:ext cx="2499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n-lt"/>
              </a:rPr>
              <a:t>F</a:t>
            </a:r>
            <a:r>
              <a:rPr lang="el-GR" altLang="ko-KR" b="1" baseline="-25000" dirty="0">
                <a:latin typeface="+mj-ea"/>
                <a:ea typeface="+mj-ea"/>
              </a:rPr>
              <a:t>χ</a:t>
            </a:r>
            <a:r>
              <a:rPr lang="en-US" altLang="ko-KR" b="1" baseline="-25000" dirty="0">
                <a:latin typeface="+mn-lt"/>
              </a:rPr>
              <a:t>,ELM</a:t>
            </a:r>
            <a:r>
              <a:rPr lang="en-US" altLang="ko-KR" b="1" dirty="0">
                <a:latin typeface="+mn-lt"/>
              </a:rPr>
              <a:t>(</a:t>
            </a:r>
            <a:r>
              <a:rPr lang="el-GR" altLang="ko-KR" b="1" dirty="0">
                <a:latin typeface="+mn-lt"/>
              </a:rPr>
              <a:t>ρ</a:t>
            </a:r>
            <a:r>
              <a:rPr lang="en-US" altLang="ko-KR" b="1" dirty="0">
                <a:latin typeface="+mn-lt"/>
              </a:rPr>
              <a:t>=0.925</a:t>
            </a:r>
            <a:r>
              <a:rPr lang="en-US" altLang="ko-KR" b="1" dirty="0" smtClean="0">
                <a:latin typeface="+mn-lt"/>
              </a:rPr>
              <a:t>)</a:t>
            </a:r>
          </a:p>
          <a:p>
            <a:endParaRPr lang="ko-KR" altLang="en-US" b="1" dirty="0">
              <a:latin typeface="+mn-lt"/>
            </a:endParaRPr>
          </a:p>
          <a:p>
            <a:r>
              <a:rPr lang="en-US" altLang="ko-KR" b="1" dirty="0" smtClean="0">
                <a:latin typeface="+mn-lt"/>
              </a:rPr>
              <a:t> = 200, 400, 600, </a:t>
            </a:r>
          </a:p>
          <a:p>
            <a:r>
              <a:rPr lang="en-US" altLang="ko-KR" b="1" dirty="0" smtClean="0">
                <a:latin typeface="+mn-lt"/>
              </a:rPr>
              <a:t>     800, 1000</a:t>
            </a:r>
            <a:endParaRPr lang="ko-KR" altLang="en-US" b="1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16" y="2060848"/>
            <a:ext cx="4650180" cy="390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699" y="1475492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1. Scan of ELM enhancement 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factor; </a:t>
            </a:r>
            <a:r>
              <a:rPr lang="en-US" altLang="ko-KR" b="1" i="1" dirty="0">
                <a:solidFill>
                  <a:srgbClr val="7030A0"/>
                </a:solidFill>
                <a:latin typeface="+mn-lt"/>
              </a:rPr>
              <a:t>F</a:t>
            </a:r>
            <a:r>
              <a:rPr lang="el-GR" altLang="ko-KR" b="1" baseline="-25000" dirty="0">
                <a:solidFill>
                  <a:srgbClr val="7030A0"/>
                </a:solidFill>
                <a:latin typeface="+mj-ea"/>
                <a:ea typeface="+mj-ea"/>
              </a:rPr>
              <a:t>χ</a:t>
            </a:r>
            <a:r>
              <a:rPr lang="en-US" altLang="ko-KR" b="1" baseline="-25000" dirty="0">
                <a:solidFill>
                  <a:srgbClr val="7030A0"/>
                </a:solidFill>
                <a:latin typeface="+mn-lt"/>
              </a:rPr>
              <a:t>,ELM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el-GR" altLang="ko-KR" b="1" dirty="0">
                <a:solidFill>
                  <a:srgbClr val="7030A0"/>
                </a:solidFill>
                <a:latin typeface="+mn-lt"/>
              </a:rPr>
              <a:t>ρ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=0.925)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ELM Characteristics Studies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474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699" y="1475492"/>
            <a:ext cx="691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1. Scan of ELM enhancement 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factor; </a:t>
            </a:r>
            <a:r>
              <a:rPr lang="en-US" altLang="ko-KR" b="1" i="1" dirty="0">
                <a:solidFill>
                  <a:srgbClr val="7030A0"/>
                </a:solidFill>
                <a:latin typeface="+mn-lt"/>
              </a:rPr>
              <a:t>F</a:t>
            </a:r>
            <a:r>
              <a:rPr lang="el-GR" altLang="ko-KR" b="1" baseline="-25000" dirty="0">
                <a:solidFill>
                  <a:srgbClr val="7030A0"/>
                </a:solidFill>
                <a:latin typeface="+mj-ea"/>
                <a:ea typeface="+mj-ea"/>
              </a:rPr>
              <a:t>χ</a:t>
            </a:r>
            <a:r>
              <a:rPr lang="en-US" altLang="ko-KR" b="1" baseline="-25000" dirty="0">
                <a:solidFill>
                  <a:srgbClr val="7030A0"/>
                </a:solidFill>
                <a:latin typeface="+mn-lt"/>
              </a:rPr>
              <a:t>,ELM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el-GR" altLang="ko-KR" b="1" dirty="0">
                <a:solidFill>
                  <a:srgbClr val="7030A0"/>
                </a:solidFill>
                <a:latin typeface="+mn-lt"/>
              </a:rPr>
              <a:t>ρ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=0.925)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699" y="2060848"/>
            <a:ext cx="536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2. Scan of ELM crash </a:t>
            </a:r>
            <a:r>
              <a:rPr lang="en-US" altLang="ko-KR" b="1" dirty="0">
                <a:solidFill>
                  <a:srgbClr val="7030A0"/>
                </a:solidFill>
                <a:latin typeface="+mn-lt"/>
              </a:rPr>
              <a:t>duration; t</a:t>
            </a:r>
            <a:r>
              <a:rPr lang="en-US" altLang="ko-KR" b="1" baseline="-25000" dirty="0">
                <a:solidFill>
                  <a:srgbClr val="7030A0"/>
                </a:solidFill>
                <a:latin typeface="+mn-lt"/>
              </a:rPr>
              <a:t>ELM,Crash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ELM Characteristics Studies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7201509" y="3172906"/>
            <a:ext cx="0" cy="2448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7246883" y="3172906"/>
            <a:ext cx="0" cy="2448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1782506" y="3172906"/>
            <a:ext cx="0" cy="2448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1827880" y="3172906"/>
            <a:ext cx="0" cy="24480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6735" y="5981218"/>
            <a:ext cx="304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n-lt"/>
              </a:rPr>
              <a:t>Simulation Time [s]</a:t>
            </a:r>
            <a:endParaRPr lang="ko-KR" altLang="en-US" sz="20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489" y="2596842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FF"/>
                </a:solidFill>
                <a:latin typeface="+mn-lt"/>
              </a:rPr>
              <a:t>t</a:t>
            </a:r>
            <a:r>
              <a:rPr lang="en-US" altLang="ko-KR" b="1" baseline="-25000" dirty="0" smtClean="0">
                <a:solidFill>
                  <a:srgbClr val="FF00FF"/>
                </a:solidFill>
                <a:latin typeface="+mn-lt"/>
              </a:rPr>
              <a:t>ELM,Crash</a:t>
            </a:r>
            <a:endParaRPr lang="ko-KR" altLang="en-US" b="1" dirty="0">
              <a:solidFill>
                <a:srgbClr val="FF00FF"/>
              </a:solidFill>
              <a:latin typeface="+mn-lt"/>
            </a:endParaRPr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1638722" y="2954537"/>
            <a:ext cx="113448" cy="186431"/>
          </a:xfrm>
          <a:prstGeom prst="straightConnector1">
            <a:avLst/>
          </a:prstGeom>
          <a:ln w="1905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/>
          <p:cNvCxnSpPr/>
          <p:nvPr/>
        </p:nvCxnSpPr>
        <p:spPr>
          <a:xfrm>
            <a:off x="1827543" y="3316922"/>
            <a:ext cx="5351270" cy="0"/>
          </a:xfrm>
          <a:prstGeom prst="straightConnector1">
            <a:avLst/>
          </a:prstGeom>
          <a:ln w="19050">
            <a:solidFill>
              <a:srgbClr val="0099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69768" y="2921749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99FF"/>
                </a:solidFill>
                <a:latin typeface="+mn-lt"/>
              </a:rPr>
              <a:t>t</a:t>
            </a:r>
            <a:r>
              <a:rPr lang="en-US" altLang="ko-KR" b="1" baseline="-25000" dirty="0" smtClean="0">
                <a:solidFill>
                  <a:srgbClr val="0099FF"/>
                </a:solidFill>
                <a:latin typeface="+mn-lt"/>
              </a:rPr>
              <a:t>between ELMs</a:t>
            </a:r>
            <a:endParaRPr lang="ko-KR" altLang="en-US" b="1" dirty="0">
              <a:solidFill>
                <a:srgbClr val="0099FF"/>
              </a:solidFill>
              <a:latin typeface="+mn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1" y="3294562"/>
            <a:ext cx="8224837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04331" y="2596842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FF"/>
                </a:solidFill>
                <a:latin typeface="+mn-lt"/>
              </a:rPr>
              <a:t>t</a:t>
            </a:r>
            <a:r>
              <a:rPr lang="en-US" altLang="ko-KR" b="1" baseline="-25000" dirty="0" smtClean="0">
                <a:solidFill>
                  <a:srgbClr val="FF00FF"/>
                </a:solidFill>
                <a:latin typeface="+mn-lt"/>
              </a:rPr>
              <a:t>ELM,Crash</a:t>
            </a:r>
            <a:endParaRPr lang="ko-KR" altLang="en-US" b="1" dirty="0">
              <a:solidFill>
                <a:srgbClr val="FF00FF"/>
              </a:solidFill>
              <a:latin typeface="+mn-lt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 flipH="1">
            <a:off x="7219265" y="2920008"/>
            <a:ext cx="99626" cy="186431"/>
          </a:xfrm>
          <a:prstGeom prst="straightConnector1">
            <a:avLst/>
          </a:prstGeom>
          <a:ln w="19050">
            <a:solidFill>
              <a:srgbClr val="FF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00535" y="3627020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9900"/>
                </a:solidFill>
                <a:latin typeface="+mn-lt"/>
              </a:rPr>
              <a:t>T</a:t>
            </a:r>
            <a:r>
              <a:rPr lang="en-US" altLang="ko-KR" b="1" baseline="-25000" dirty="0" smtClean="0">
                <a:solidFill>
                  <a:srgbClr val="FF9900"/>
                </a:solidFill>
                <a:latin typeface="+mn-lt"/>
              </a:rPr>
              <a:t>e</a:t>
            </a:r>
            <a:r>
              <a:rPr lang="en-US" altLang="ko-KR" b="1" dirty="0" smtClean="0">
                <a:solidFill>
                  <a:srgbClr val="FF9900"/>
                </a:solidFill>
                <a:latin typeface="+mn-lt"/>
              </a:rPr>
              <a:t> [keV]</a:t>
            </a:r>
            <a:endParaRPr lang="ko-KR" altLang="en-US" b="1" baseline="-25000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7704" y="2668592"/>
            <a:ext cx="15007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dirty="0" smtClean="0">
                <a:solidFill>
                  <a:srgbClr val="FF00FF"/>
                </a:solidFill>
                <a:latin typeface="+mn-lt"/>
              </a:rPr>
              <a:t>: 1 ms, 2 ms</a:t>
            </a:r>
            <a:endParaRPr lang="ko-KR" altLang="en-US" sz="1500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37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33388" y="476672"/>
            <a:ext cx="8229600" cy="66632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3100" spc="-150" dirty="0" smtClean="0"/>
              <a:t>Results of ELM characteristics (1)</a:t>
            </a:r>
            <a:endParaRPr lang="ko-KR" altLang="en-US" sz="3100" spc="-15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499945" y="1412776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+mn-lt"/>
              </a:rPr>
              <a:t>@ ~550 s</a:t>
            </a:r>
            <a:endParaRPr lang="ko-KR" altLang="en-US" sz="16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2247" y="1412776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+mn-lt"/>
              </a:rPr>
              <a:t>@ ~550 s</a:t>
            </a:r>
            <a:endParaRPr lang="ko-KR" altLang="en-US" sz="1600" b="1" dirty="0">
              <a:latin typeface="+mn-lt"/>
            </a:endParaRPr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92" y="1746766"/>
            <a:ext cx="4258316" cy="357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6" y="1732806"/>
            <a:ext cx="4054005" cy="358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89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33388" y="476672"/>
            <a:ext cx="8229600" cy="66632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US" altLang="ko-KR" sz="3100" spc="-150" dirty="0" smtClean="0"/>
              <a:t>Results of ELM characteristics (2)</a:t>
            </a:r>
            <a:endParaRPr lang="ko-KR" altLang="en-US" sz="3100" spc="-15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499945" y="1412776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+mn-lt"/>
              </a:rPr>
              <a:t>@ ~550 s</a:t>
            </a:r>
            <a:endParaRPr lang="ko-KR" altLang="en-US" sz="1600" b="1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5097" y="1412776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+mn-lt"/>
              </a:rPr>
              <a:t>@ ~550 s</a:t>
            </a:r>
            <a:endParaRPr lang="ko-KR" altLang="en-US" sz="1600" b="1" dirty="0">
              <a:latin typeface="+mn-lt"/>
            </a:endParaRPr>
          </a:p>
        </p:txBody>
      </p:sp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00" y="1723524"/>
            <a:ext cx="4205714" cy="36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1330"/>
            <a:ext cx="4136765" cy="368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12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320480" cy="42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18379" y="1400968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lt"/>
              </a:rPr>
              <a:t>@ ~550 s</a:t>
            </a:r>
            <a:endParaRPr lang="ko-KR" altLang="en-US" sz="1400" b="1" dirty="0">
              <a:latin typeface="+mn-lt"/>
            </a:endParaRPr>
          </a:p>
        </p:txBody>
      </p:sp>
      <p:grpSp>
        <p:nvGrpSpPr>
          <p:cNvPr id="7" name="Group 75"/>
          <p:cNvGrpSpPr>
            <a:grpSpLocks/>
          </p:cNvGrpSpPr>
          <p:nvPr/>
        </p:nvGrpSpPr>
        <p:grpSpPr bwMode="auto">
          <a:xfrm>
            <a:off x="4788024" y="1797719"/>
            <a:ext cx="3889375" cy="3719513"/>
            <a:chOff x="1655" y="1888"/>
            <a:chExt cx="2450" cy="2343"/>
          </a:xfrm>
        </p:grpSpPr>
        <p:sp>
          <p:nvSpPr>
            <p:cNvPr id="8" name="Rectangle 76"/>
            <p:cNvSpPr>
              <a:spLocks noChangeArrowheads="1"/>
            </p:cNvSpPr>
            <p:nvPr/>
          </p:nvSpPr>
          <p:spPr bwMode="auto">
            <a:xfrm>
              <a:off x="1655" y="1888"/>
              <a:ext cx="2450" cy="234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+mn-lt"/>
              </a:endParaRPr>
            </a:p>
          </p:txBody>
        </p:sp>
        <p:pic>
          <p:nvPicPr>
            <p:cNvPr id="9" name="Picture 77" descr="KJG06"/>
            <p:cNvPicPr>
              <a:picLocks noChangeAspect="1" noChangeArrowheads="1"/>
            </p:cNvPicPr>
            <p:nvPr/>
          </p:nvPicPr>
          <p:blipFill>
            <a:blip r:embed="rId3" cstate="print"/>
            <a:srcRect l="5705" b="5984"/>
            <a:stretch>
              <a:fillRect/>
            </a:stretch>
          </p:blipFill>
          <p:spPr bwMode="auto">
            <a:xfrm>
              <a:off x="1882" y="1943"/>
              <a:ext cx="2208" cy="2098"/>
            </a:xfrm>
            <a:prstGeom prst="rect">
              <a:avLst/>
            </a:prstGeom>
            <a:noFill/>
          </p:spPr>
        </p:pic>
        <p:sp>
          <p:nvSpPr>
            <p:cNvPr id="10" name="Rectangle 78"/>
            <p:cNvSpPr>
              <a:spLocks noChangeArrowheads="1"/>
            </p:cNvSpPr>
            <p:nvPr/>
          </p:nvSpPr>
          <p:spPr bwMode="auto">
            <a:xfrm>
              <a:off x="2938" y="4008"/>
              <a:ext cx="307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0">
                <a:buFontTx/>
                <a:buNone/>
              </a:pPr>
              <a:r>
                <a:rPr kumimoji="0" lang="en-GB" altLang="ko-KR" sz="1700">
                  <a:latin typeface="+mn-lt"/>
                  <a:ea typeface="굴림" charset="-127"/>
                  <a:sym typeface="Symbol" pitchFamily="18" charset="2"/>
                </a:rPr>
                <a:t></a:t>
              </a:r>
              <a:r>
                <a:rPr kumimoji="0" lang="en-GB" altLang="ko-KR" sz="1700" baseline="-25000">
                  <a:latin typeface="+mn-lt"/>
                  <a:ea typeface="굴림" charset="-127"/>
                </a:rPr>
                <a:t>eff</a:t>
              </a:r>
              <a:endParaRPr kumimoji="0" lang="en-US" sz="1700">
                <a:latin typeface="+mn-lt"/>
                <a:ea typeface="굴림" charset="-127"/>
              </a:endParaRPr>
            </a:p>
          </p:txBody>
        </p:sp>
        <p:sp>
          <p:nvSpPr>
            <p:cNvPr id="11" name="Rectangle 79"/>
            <p:cNvSpPr>
              <a:spLocks noChangeArrowheads="1"/>
            </p:cNvSpPr>
            <p:nvPr/>
          </p:nvSpPr>
          <p:spPr bwMode="auto">
            <a:xfrm rot="16200000">
              <a:off x="1387" y="2658"/>
              <a:ext cx="770" cy="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atinLnBrk="0">
                <a:buFontTx/>
                <a:buNone/>
              </a:pPr>
              <a:r>
                <a:rPr kumimoji="0" lang="en-GB" altLang="ko-KR" sz="1700">
                  <a:latin typeface="+mn-lt"/>
                  <a:ea typeface="굴림" charset="-127"/>
                  <a:sym typeface="Symbol" pitchFamily="18" charset="2"/>
                </a:rPr>
                <a:t>n</a:t>
              </a:r>
              <a:r>
                <a:rPr kumimoji="0" lang="en-GB" altLang="ko-KR" sz="1700" baseline="-25000">
                  <a:latin typeface="+mn-lt"/>
                  <a:ea typeface="굴림" charset="-127"/>
                  <a:sym typeface="Symbol" pitchFamily="18" charset="2"/>
                </a:rPr>
                <a:t>0</a:t>
              </a:r>
              <a:r>
                <a:rPr kumimoji="0" lang="en-GB" altLang="ko-KR" sz="1700">
                  <a:latin typeface="+mn-lt"/>
                  <a:ea typeface="굴림" charset="-127"/>
                  <a:sym typeface="Symbol" pitchFamily="18" charset="2"/>
                </a:rPr>
                <a:t>/&lt;n&gt;</a:t>
              </a:r>
              <a:r>
                <a:rPr kumimoji="0" lang="en-GB" altLang="ko-KR" sz="1700" baseline="-25000">
                  <a:latin typeface="+mn-lt"/>
                  <a:ea typeface="굴림" charset="-127"/>
                  <a:sym typeface="Symbol" pitchFamily="18" charset="2"/>
                </a:rPr>
                <a:t>vol</a:t>
              </a:r>
              <a:endParaRPr kumimoji="0" lang="en-US" sz="1700" baseline="-25000">
                <a:latin typeface="+mn-lt"/>
                <a:ea typeface="굴림" charset="-127"/>
              </a:endParaRPr>
            </a:p>
          </p:txBody>
        </p:sp>
        <p:sp>
          <p:nvSpPr>
            <p:cNvPr id="12" name="Text Box 80"/>
            <p:cNvSpPr txBox="1">
              <a:spLocks noChangeArrowheads="1"/>
            </p:cNvSpPr>
            <p:nvPr/>
          </p:nvSpPr>
          <p:spPr bwMode="auto">
            <a:xfrm rot="10800000">
              <a:off x="2139" y="3036"/>
              <a:ext cx="31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latinLnBrk="0">
                <a:buFontTx/>
                <a:buNone/>
              </a:pPr>
              <a:r>
                <a:rPr kumimoji="0" lang="en-US" sz="2000" b="1">
                  <a:solidFill>
                    <a:srgbClr val="FF0000"/>
                  </a:solidFill>
                  <a:latin typeface="+mn-lt"/>
                  <a:ea typeface="굴림" charset="-127"/>
                </a:rPr>
                <a:t>ITER</a:t>
              </a:r>
              <a:endParaRPr kumimoji="0" lang="en-GB" altLang="ko-KR" sz="2000" b="1">
                <a:solidFill>
                  <a:srgbClr val="FF0000"/>
                </a:solidFill>
                <a:latin typeface="+mn-lt"/>
                <a:ea typeface="굴림" charset="-127"/>
              </a:endParaRPr>
            </a:p>
          </p:txBody>
        </p:sp>
      </p:grpSp>
      <p:sp>
        <p:nvSpPr>
          <p:cNvPr id="13" name="Rectangle 81"/>
          <p:cNvSpPr>
            <a:spLocks noChangeArrowheads="1"/>
          </p:cNvSpPr>
          <p:nvPr/>
        </p:nvSpPr>
        <p:spPr bwMode="auto">
          <a:xfrm>
            <a:off x="5724128" y="1892969"/>
            <a:ext cx="144463" cy="3149600"/>
          </a:xfrm>
          <a:prstGeom prst="rect">
            <a:avLst/>
          </a:prstGeom>
          <a:solidFill>
            <a:schemeClr val="accent2">
              <a:lumMod val="20000"/>
              <a:lumOff val="80000"/>
              <a:alpha val="49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+mn-lt"/>
            </a:endParaRPr>
          </a:p>
        </p:txBody>
      </p:sp>
      <p:sp>
        <p:nvSpPr>
          <p:cNvPr id="15" name="Text Box 84"/>
          <p:cNvSpPr txBox="1">
            <a:spLocks noChangeArrowheads="1"/>
          </p:cNvSpPr>
          <p:nvPr/>
        </p:nvSpPr>
        <p:spPr bwMode="auto">
          <a:xfrm>
            <a:off x="4932040" y="5578347"/>
            <a:ext cx="3816424" cy="5869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GB" altLang="ko-KR" sz="1600" i="1" dirty="0" smtClean="0">
                <a:latin typeface="+mn-lt"/>
                <a:ea typeface="굴림" charset="-127"/>
              </a:rPr>
              <a:t>H. </a:t>
            </a:r>
            <a:r>
              <a:rPr lang="en-GB" altLang="ko-KR" sz="1600" i="1" dirty="0" err="1" smtClean="0">
                <a:latin typeface="+mn-lt"/>
                <a:ea typeface="굴림" charset="-127"/>
              </a:rPr>
              <a:t>Weisen</a:t>
            </a:r>
            <a:r>
              <a:rPr lang="en-GB" altLang="ko-KR" sz="1600" i="1" dirty="0" smtClean="0">
                <a:latin typeface="+mn-lt"/>
                <a:ea typeface="굴림" charset="-127"/>
              </a:rPr>
              <a:t> et al, </a:t>
            </a:r>
            <a:r>
              <a:rPr lang="en-GB" altLang="ko-KR" sz="1600" dirty="0" smtClean="0">
                <a:latin typeface="+mn-lt"/>
                <a:ea typeface="굴림" charset="-127"/>
              </a:rPr>
              <a:t>IAEA (2006)</a:t>
            </a:r>
          </a:p>
          <a:p>
            <a:pPr algn="ctr">
              <a:buFontTx/>
              <a:buNone/>
            </a:pPr>
            <a:r>
              <a:rPr lang="en-GB" altLang="ko-KR" sz="1600" i="1" dirty="0" smtClean="0">
                <a:latin typeface="+mn-lt"/>
              </a:rPr>
              <a:t>C. </a:t>
            </a:r>
            <a:r>
              <a:rPr lang="en-GB" altLang="ko-KR" sz="1600" i="1" dirty="0" err="1" smtClean="0">
                <a:latin typeface="+mn-lt"/>
              </a:rPr>
              <a:t>Angioni</a:t>
            </a:r>
            <a:r>
              <a:rPr lang="en-GB" altLang="ko-KR" sz="1600" i="1" dirty="0" smtClean="0">
                <a:latin typeface="+mn-lt"/>
              </a:rPr>
              <a:t> et al, </a:t>
            </a:r>
            <a:r>
              <a:rPr lang="en-GB" altLang="ko-KR" sz="1600" dirty="0" smtClean="0">
                <a:latin typeface="+mn-lt"/>
              </a:rPr>
              <a:t>NF </a:t>
            </a:r>
            <a:r>
              <a:rPr lang="en-GB" altLang="ko-KR" sz="1600" b="1" dirty="0" smtClean="0">
                <a:latin typeface="+mn-lt"/>
              </a:rPr>
              <a:t>47</a:t>
            </a:r>
            <a:r>
              <a:rPr lang="en-GB" altLang="ko-KR" sz="1600" dirty="0" smtClean="0">
                <a:latin typeface="+mn-lt"/>
              </a:rPr>
              <a:t> 1326 (2007)</a:t>
            </a:r>
            <a:endParaRPr lang="en-GB" altLang="ko-KR" sz="1600" dirty="0">
              <a:latin typeface="+mn-lt"/>
              <a:ea typeface="굴림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 flipH="1" flipV="1">
            <a:off x="5364088" y="2819479"/>
            <a:ext cx="2664296" cy="22458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Density Profile Scan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755576" y="5984296"/>
            <a:ext cx="4176464" cy="3970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Density peaking factor ~ 1.7</a:t>
            </a:r>
            <a:endParaRPr kumimoji="0" lang="de-DE" altLang="ko-KR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2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표 22"/>
          <p:cNvGraphicFramePr>
            <a:graphicFrameLocks noGrp="1"/>
          </p:cNvGraphicFramePr>
          <p:nvPr/>
        </p:nvGraphicFramePr>
        <p:xfrm>
          <a:off x="1597093" y="2600920"/>
          <a:ext cx="4703099" cy="37084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321154"/>
                <a:gridCol w="1286977"/>
                <a:gridCol w="1094968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>
                          <a:latin typeface="+mn-lt"/>
                        </a:rPr>
                        <a:t>I</a:t>
                      </a:r>
                      <a:r>
                        <a:rPr lang="en-US" altLang="ko-KR" baseline="-25000" dirty="0" err="1" smtClean="0">
                          <a:latin typeface="+mn-lt"/>
                        </a:rPr>
                        <a:t>p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+mn-lt"/>
                        </a:rPr>
                        <a:t>12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+mn-lt"/>
                        </a:rPr>
                        <a:t>MA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+mn-lt"/>
                        </a:rPr>
                        <a:t>B</a:t>
                      </a:r>
                      <a:r>
                        <a:rPr lang="en-US" altLang="ko-KR" baseline="-25000" dirty="0" smtClean="0">
                          <a:latin typeface="+mn-lt"/>
                        </a:rPr>
                        <a:t>T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+mn-lt"/>
                        </a:rPr>
                        <a:t>5.3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+mn-lt"/>
                        </a:rPr>
                        <a:t>T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l-GR" altLang="ko-KR" dirty="0" smtClean="0">
                          <a:latin typeface="+mn-lt"/>
                        </a:rPr>
                        <a:t>τ</a:t>
                      </a:r>
                      <a:r>
                        <a:rPr lang="en-US" altLang="ko-KR" baseline="-25000" dirty="0" smtClean="0">
                          <a:latin typeface="+mn-lt"/>
                        </a:rPr>
                        <a:t>P</a:t>
                      </a:r>
                      <a:r>
                        <a:rPr lang="en-US" altLang="ko-KR" baseline="30000" dirty="0" smtClean="0">
                          <a:latin typeface="+mn-lt"/>
                        </a:rPr>
                        <a:t>*</a:t>
                      </a:r>
                      <a:r>
                        <a:rPr lang="en-US" altLang="ko-KR" dirty="0" smtClean="0">
                          <a:latin typeface="+mn-lt"/>
                        </a:rPr>
                        <a:t>/</a:t>
                      </a:r>
                      <a:r>
                        <a:rPr lang="el-GR" altLang="ko-KR" dirty="0" smtClean="0">
                          <a:latin typeface="+mn-lt"/>
                        </a:rPr>
                        <a:t>τ</a:t>
                      </a:r>
                      <a:r>
                        <a:rPr lang="en-US" altLang="ko-KR" baseline="-25000" dirty="0" smtClean="0">
                          <a:latin typeface="+mn-lt"/>
                        </a:rPr>
                        <a:t>E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+mn-lt"/>
                        </a:rPr>
                        <a:t>5.0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>
                          <a:latin typeface="+mn-lt"/>
                        </a:rPr>
                        <a:t>f</a:t>
                      </a:r>
                      <a:r>
                        <a:rPr lang="en-US" altLang="ko-KR" baseline="-25000" dirty="0" err="1" smtClean="0">
                          <a:latin typeface="+mn-lt"/>
                        </a:rPr>
                        <a:t>D</a:t>
                      </a:r>
                      <a:r>
                        <a:rPr lang="en-US" altLang="ko-KR" dirty="0" smtClean="0">
                          <a:latin typeface="+mn-lt"/>
                        </a:rPr>
                        <a:t>/(</a:t>
                      </a:r>
                      <a:r>
                        <a:rPr lang="en-US" altLang="ko-KR" dirty="0" err="1" smtClean="0">
                          <a:latin typeface="+mn-lt"/>
                        </a:rPr>
                        <a:t>f</a:t>
                      </a:r>
                      <a:r>
                        <a:rPr lang="en-US" altLang="ko-KR" baseline="-25000" dirty="0" err="1" smtClean="0">
                          <a:latin typeface="+mn-lt"/>
                        </a:rPr>
                        <a:t>D</a:t>
                      </a:r>
                      <a:r>
                        <a:rPr lang="en-US" altLang="ko-KR" dirty="0" err="1" smtClean="0">
                          <a:latin typeface="+mn-lt"/>
                        </a:rPr>
                        <a:t>+f</a:t>
                      </a:r>
                      <a:r>
                        <a:rPr lang="en-US" altLang="ko-KR" baseline="-25000" dirty="0" err="1" smtClean="0">
                          <a:latin typeface="+mn-lt"/>
                        </a:rPr>
                        <a:t>T</a:t>
                      </a:r>
                      <a:r>
                        <a:rPr lang="en-US" altLang="ko-KR" dirty="0" smtClean="0">
                          <a:latin typeface="+mn-lt"/>
                        </a:rPr>
                        <a:t>)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+mn-lt"/>
                        </a:rPr>
                        <a:t>0.5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>
                          <a:latin typeface="+mn-lt"/>
                        </a:rPr>
                        <a:t>f</a:t>
                      </a:r>
                      <a:r>
                        <a:rPr lang="en-US" altLang="ko-KR" baseline="-25000" dirty="0" err="1" smtClean="0">
                          <a:latin typeface="+mn-lt"/>
                        </a:rPr>
                        <a:t>Be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+mn-lt"/>
                        </a:rPr>
                        <a:t>2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+mn-lt"/>
                        </a:rPr>
                        <a:t>%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 smtClean="0">
                          <a:latin typeface="+mn-lt"/>
                        </a:rPr>
                        <a:t>f</a:t>
                      </a:r>
                      <a:r>
                        <a:rPr lang="en-US" altLang="ko-KR" baseline="-25000" dirty="0" err="1" smtClean="0">
                          <a:latin typeface="+mn-lt"/>
                        </a:rPr>
                        <a:t>Ar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dirty="0" smtClean="0">
                          <a:latin typeface="+mn-lt"/>
                        </a:rPr>
                        <a:t>0.12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+mn-lt"/>
                        </a:rPr>
                        <a:t>%</a:t>
                      </a:r>
                      <a:endParaRPr lang="ko-KR" alt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latin typeface="+mn-lt"/>
                        </a:rPr>
                        <a:t>P</a:t>
                      </a:r>
                      <a:r>
                        <a:rPr lang="en-US" altLang="ko-KR" baseline="-25000" dirty="0" smtClean="0">
                          <a:latin typeface="+mn-lt"/>
                        </a:rPr>
                        <a:t>NBI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aseline="0" dirty="0" smtClean="0">
                          <a:latin typeface="+mn-lt"/>
                        </a:rPr>
                        <a:t>33</a:t>
                      </a:r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latin typeface="+mn-lt"/>
                        </a:rPr>
                        <a:t>MW</a:t>
                      </a:r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latin typeface="+mn-lt"/>
                        </a:rPr>
                        <a:t>P</a:t>
                      </a:r>
                      <a:r>
                        <a:rPr lang="en-US" altLang="ko-KR" baseline="-25000" dirty="0" smtClean="0">
                          <a:latin typeface="+mn-lt"/>
                        </a:rPr>
                        <a:t>ICRF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aseline="0" dirty="0" smtClean="0">
                          <a:latin typeface="+mn-lt"/>
                        </a:rPr>
                        <a:t>20</a:t>
                      </a:r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latin typeface="+mn-lt"/>
                        </a:rPr>
                        <a:t>MW</a:t>
                      </a:r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latin typeface="+mn-lt"/>
                        </a:rPr>
                        <a:t>P</a:t>
                      </a:r>
                      <a:r>
                        <a:rPr lang="en-US" altLang="ko-KR" baseline="-25000" dirty="0" smtClean="0">
                          <a:latin typeface="+mn-lt"/>
                        </a:rPr>
                        <a:t>EC</a:t>
                      </a:r>
                      <a:endParaRPr lang="ko-KR" altLang="en-US" baseline="-25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baseline="0" dirty="0" smtClean="0">
                          <a:latin typeface="+mn-lt"/>
                        </a:rPr>
                        <a:t>20</a:t>
                      </a:r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aseline="0" dirty="0" smtClean="0">
                          <a:latin typeface="+mn-lt"/>
                        </a:rPr>
                        <a:t>MW</a:t>
                      </a:r>
                      <a:endParaRPr lang="ko-KR" altLang="en-US" baseline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660232" y="5229200"/>
            <a:ext cx="16561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 err="1" smtClean="0">
                <a:latin typeface="+mn-lt"/>
              </a:rPr>
              <a:t>R</a:t>
            </a:r>
            <a:r>
              <a:rPr lang="en-US" altLang="ko-KR" baseline="-25000" dirty="0" err="1" smtClean="0">
                <a:latin typeface="+mn-lt"/>
              </a:rPr>
              <a:t>b</a:t>
            </a:r>
            <a:r>
              <a:rPr lang="en-US" altLang="ko-KR" dirty="0" smtClean="0">
                <a:latin typeface="+mn-lt"/>
              </a:rPr>
              <a:t>, </a:t>
            </a:r>
            <a:r>
              <a:rPr lang="en-US" altLang="ko-KR" dirty="0" err="1" smtClean="0">
                <a:latin typeface="+mn-lt"/>
              </a:rPr>
              <a:t>z</a:t>
            </a:r>
            <a:r>
              <a:rPr lang="en-US" altLang="ko-KR" baseline="-25000" dirty="0" err="1" smtClean="0">
                <a:latin typeface="+mn-lt"/>
              </a:rPr>
              <a:t>b</a:t>
            </a:r>
            <a:r>
              <a:rPr lang="en-US" altLang="ko-KR" dirty="0" smtClean="0">
                <a:latin typeface="+mn-lt"/>
              </a:rPr>
              <a:t> for fixed boundary</a:t>
            </a:r>
            <a:endParaRPr lang="en-US" altLang="ko-KR" dirty="0">
              <a:latin typeface="+mn-lt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Based on the hybrid benchmark guideline</a:t>
            </a: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Plasma in a flattop phase (as stationary as possible)</a:t>
            </a: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Density prescribed. Solving the heat transport in the whole plasma.</a:t>
            </a:r>
            <a:br>
              <a:rPr lang="en-US" altLang="ko-KR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 Solving momentum transport </a:t>
            </a:r>
            <a:r>
              <a:rPr lang="el-GR" altLang="ko-KR" dirty="0" smtClean="0">
                <a:solidFill>
                  <a:srgbClr val="7030A0"/>
                </a:solidFill>
                <a:latin typeface="+mn-lt"/>
              </a:rPr>
              <a:t>ρ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= 0-0.9</a:t>
            </a:r>
            <a:endParaRPr lang="en-US" altLang="ko-KR" dirty="0">
              <a:solidFill>
                <a:srgbClr val="7030A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45825833"/>
              </p:ext>
            </p:extLst>
          </p:nvPr>
        </p:nvGraphicFramePr>
        <p:xfrm>
          <a:off x="1907704" y="1373054"/>
          <a:ext cx="5280248" cy="4720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259"/>
                <a:gridCol w="1026589"/>
                <a:gridCol w="1368152"/>
                <a:gridCol w="1296144"/>
                <a:gridCol w="936104"/>
              </a:tblGrid>
              <a:tr h="415776">
                <a:tc gridSpan="2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Flat n</a:t>
                      </a:r>
                      <a:r>
                        <a:rPr lang="en-US" altLang="ko-KR" sz="1400" baseline="-25000" dirty="0" smtClean="0"/>
                        <a:t>e</a:t>
                      </a:r>
                      <a:r>
                        <a:rPr lang="en-US" altLang="ko-KR" sz="1400" baseline="0" dirty="0" smtClean="0"/>
                        <a:t> Profile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Peaked</a:t>
                      </a:r>
                      <a:r>
                        <a:rPr lang="en-US" altLang="ko-KR" sz="1400" baseline="0" dirty="0" smtClean="0"/>
                        <a:t> n</a:t>
                      </a:r>
                      <a:r>
                        <a:rPr lang="en-US" altLang="ko-KR" sz="1400" baseline="-25000" dirty="0" smtClean="0"/>
                        <a:t>e</a:t>
                      </a:r>
                    </a:p>
                    <a:p>
                      <a:pPr latinLnBrk="1"/>
                      <a:r>
                        <a:rPr lang="en-US" altLang="ko-KR" sz="1400" baseline="0" dirty="0" smtClean="0"/>
                        <a:t>Profile</a:t>
                      </a:r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 smtClean="0"/>
                        <a:t>unit</a:t>
                      </a:r>
                      <a:endParaRPr lang="ko-KR" altLang="en-US" sz="1200" dirty="0"/>
                    </a:p>
                  </a:txBody>
                  <a:tcPr/>
                </a:tc>
              </a:tr>
              <a:tr h="281034">
                <a:tc rowSpan="4">
                  <a:txBody>
                    <a:bodyPr/>
                    <a:lstStyle/>
                    <a:p>
                      <a:pPr algn="l" latinLnBrk="1"/>
                      <a:endParaRPr lang="en-US" altLang="ko-KR" sz="1500" b="1" dirty="0" smtClean="0"/>
                    </a:p>
                    <a:p>
                      <a:pPr algn="l" latinLnBrk="1"/>
                      <a:endParaRPr lang="en-US" altLang="ko-KR" sz="1500" b="1" dirty="0" smtClean="0"/>
                    </a:p>
                    <a:p>
                      <a:pPr algn="l" latinLnBrk="1"/>
                      <a:r>
                        <a:rPr lang="en-US" altLang="ko-KR" sz="1200" b="1" dirty="0" smtClean="0"/>
                        <a:t>V</a:t>
                      </a:r>
                      <a:r>
                        <a:rPr lang="en-US" altLang="ko-KR" sz="1200" b="1" baseline="-25000" dirty="0" smtClean="0"/>
                        <a:t>tor</a:t>
                      </a:r>
                      <a:endParaRPr lang="ko-KR" altLang="en-US" sz="12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Pr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F</a:t>
                      </a:r>
                      <a:r>
                        <a:rPr lang="en-US" altLang="ko-KR" sz="1200" b="1" baseline="-25000" dirty="0" smtClean="0"/>
                        <a:t>balloon</a:t>
                      </a:r>
                      <a:endParaRPr lang="ko-KR" altLang="en-US" sz="12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4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4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Residual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0.5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0.5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vMerge="1">
                  <a:txBody>
                    <a:bodyPr/>
                    <a:lstStyle/>
                    <a:p>
                      <a:pPr algn="l" latinLnBrk="1"/>
                      <a:endParaRPr lang="ko-KR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/>
                        <a:t>B.C. </a:t>
                      </a:r>
                      <a:r>
                        <a:rPr lang="en-US" altLang="ko-KR" sz="800" b="1" dirty="0" smtClean="0"/>
                        <a:t>@ </a:t>
                      </a:r>
                      <a:r>
                        <a:rPr lang="el-GR" altLang="ko-KR" sz="800" b="1" dirty="0" smtClean="0"/>
                        <a:t>ρ</a:t>
                      </a:r>
                      <a:r>
                        <a:rPr lang="en-US" altLang="ko-KR" sz="800" b="1" dirty="0" smtClean="0"/>
                        <a:t>=0.9</a:t>
                      </a:r>
                      <a:endParaRPr lang="ko-KR" altLang="en-US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0.004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0.004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T</a:t>
                      </a:r>
                      <a:r>
                        <a:rPr lang="en-US" altLang="ko-KR" sz="1200" b="1" baseline="-25000" dirty="0" smtClean="0"/>
                        <a:t>i</a:t>
                      </a:r>
                      <a:r>
                        <a:rPr lang="en-US" altLang="ko-KR" sz="1200" b="1" baseline="0" dirty="0" smtClean="0"/>
                        <a:t> / T</a:t>
                      </a:r>
                      <a:r>
                        <a:rPr lang="en-US" altLang="ko-KR" sz="1200" b="1" baseline="-25000" dirty="0" smtClean="0"/>
                        <a:t>e    </a:t>
                      </a:r>
                      <a:r>
                        <a:rPr lang="en-US" altLang="ko-KR" sz="1000" b="1" dirty="0" smtClean="0"/>
                        <a:t>@ </a:t>
                      </a:r>
                      <a:r>
                        <a:rPr lang="el-GR" altLang="ko-KR" sz="1000" b="1" dirty="0" smtClean="0"/>
                        <a:t>ρ</a:t>
                      </a:r>
                      <a:r>
                        <a:rPr lang="en-US" altLang="ko-KR" sz="1000" b="1" dirty="0" smtClean="0"/>
                        <a:t>=0.0</a:t>
                      </a:r>
                      <a:endParaRPr lang="ko-KR" altLang="en-US" sz="1000" b="1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24.5 / 31.3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21.3 / 24.7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keV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T</a:t>
                      </a:r>
                      <a:r>
                        <a:rPr lang="en-US" altLang="ko-KR" sz="1200" b="1" baseline="-25000" dirty="0" smtClean="0"/>
                        <a:t>i</a:t>
                      </a:r>
                      <a:r>
                        <a:rPr lang="en-US" altLang="ko-KR" sz="1200" b="1" baseline="0" dirty="0" smtClean="0"/>
                        <a:t> / T</a:t>
                      </a:r>
                      <a:r>
                        <a:rPr lang="en-US" altLang="ko-KR" sz="1200" b="1" baseline="-25000" dirty="0" smtClean="0"/>
                        <a:t>e    </a:t>
                      </a:r>
                      <a:r>
                        <a:rPr lang="en-US" altLang="ko-KR" sz="1000" b="1" dirty="0" smtClean="0"/>
                        <a:t>@ </a:t>
                      </a:r>
                      <a:r>
                        <a:rPr lang="el-GR" altLang="ko-KR" sz="1000" b="1" dirty="0" smtClean="0"/>
                        <a:t>ρ</a:t>
                      </a:r>
                      <a:r>
                        <a:rPr lang="en-US" altLang="ko-KR" sz="1000" b="1" dirty="0" smtClean="0"/>
                        <a:t>=0.925</a:t>
                      </a:r>
                      <a:endParaRPr lang="ko-KR" altLang="en-US" sz="1000" b="1" baseline="-25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3.66</a:t>
                      </a:r>
                      <a:r>
                        <a:rPr lang="en-US" altLang="ko-KR" sz="1200" b="1" dirty="0" smtClean="0"/>
                        <a:t> / 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4.17</a:t>
                      </a:r>
                      <a:endParaRPr lang="ko-KR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5.63</a:t>
                      </a:r>
                      <a:r>
                        <a:rPr lang="en-US" altLang="ko-KR" sz="1200" b="1" dirty="0" smtClean="0"/>
                        <a:t> / </a:t>
                      </a:r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6.32</a:t>
                      </a:r>
                      <a:endParaRPr lang="ko-KR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keV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n</a:t>
                      </a:r>
                      <a:r>
                        <a:rPr lang="en-US" altLang="ko-KR" sz="1200" b="1" baseline="-25000" dirty="0" smtClean="0"/>
                        <a:t>e</a:t>
                      </a:r>
                      <a:r>
                        <a:rPr lang="en-US" altLang="ko-KR" sz="1200" b="1" dirty="0" smtClean="0"/>
                        <a:t>        </a:t>
                      </a:r>
                      <a:r>
                        <a:rPr lang="en-US" altLang="ko-KR" sz="900" b="1" dirty="0" smtClean="0"/>
                        <a:t>  </a:t>
                      </a:r>
                      <a:r>
                        <a:rPr lang="en-US" altLang="ko-KR" sz="1000" b="1" dirty="0" smtClean="0"/>
                        <a:t>@ </a:t>
                      </a:r>
                      <a:r>
                        <a:rPr lang="el-GR" altLang="ko-KR" sz="1000" b="1" dirty="0" smtClean="0"/>
                        <a:t>ρ</a:t>
                      </a:r>
                      <a:r>
                        <a:rPr lang="en-US" altLang="ko-KR" sz="1000" b="1" dirty="0" smtClean="0"/>
                        <a:t>=0.0</a:t>
                      </a:r>
                      <a:endParaRPr lang="ko-KR" altLang="en-US" sz="1000" b="1" baseline="-25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9.5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13.4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10</a:t>
                      </a:r>
                      <a:r>
                        <a:rPr lang="en-US" altLang="ko-KR" sz="1200" b="1" baseline="30000" dirty="0" smtClean="0"/>
                        <a:t>19</a:t>
                      </a:r>
                      <a:r>
                        <a:rPr lang="en-US" altLang="ko-KR" sz="1200" b="1" dirty="0" smtClean="0"/>
                        <a:t> m</a:t>
                      </a:r>
                      <a:r>
                        <a:rPr lang="en-US" altLang="ko-KR" sz="1200" b="1" baseline="30000" dirty="0" smtClean="0"/>
                        <a:t>-3</a:t>
                      </a:r>
                      <a:endParaRPr lang="ko-KR" altLang="en-US" sz="1200" b="1" baseline="30000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n</a:t>
                      </a:r>
                      <a:r>
                        <a:rPr lang="en-US" altLang="ko-KR" sz="1200" b="1" baseline="-25000" dirty="0" smtClean="0"/>
                        <a:t>e</a:t>
                      </a:r>
                      <a:r>
                        <a:rPr lang="en-US" altLang="ko-KR" sz="1200" b="1" dirty="0" smtClean="0"/>
                        <a:t>        </a:t>
                      </a:r>
                      <a:r>
                        <a:rPr lang="en-US" altLang="ko-KR" sz="900" b="1" dirty="0" smtClean="0"/>
                        <a:t>  </a:t>
                      </a:r>
                      <a:r>
                        <a:rPr lang="en-US" altLang="ko-KR" sz="1000" b="1" dirty="0" smtClean="0"/>
                        <a:t>@ </a:t>
                      </a:r>
                      <a:r>
                        <a:rPr lang="el-GR" altLang="ko-KR" sz="1000" b="1" dirty="0" smtClean="0"/>
                        <a:t>ρ</a:t>
                      </a:r>
                      <a:r>
                        <a:rPr lang="en-US" altLang="ko-KR" sz="1000" b="1" dirty="0" smtClean="0"/>
                        <a:t>=0.925</a:t>
                      </a:r>
                      <a:endParaRPr lang="ko-KR" altLang="en-US" sz="1000" b="1" baseline="-25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8.68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5.3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10</a:t>
                      </a:r>
                      <a:r>
                        <a:rPr lang="en-US" altLang="ko-KR" sz="1200" b="1" baseline="30000" dirty="0" smtClean="0"/>
                        <a:t>19</a:t>
                      </a:r>
                      <a:r>
                        <a:rPr lang="en-US" altLang="ko-KR" sz="1200" b="1" dirty="0" smtClean="0"/>
                        <a:t> m</a:t>
                      </a:r>
                      <a:r>
                        <a:rPr lang="en-US" altLang="ko-KR" sz="1200" b="1" baseline="30000" dirty="0" smtClean="0"/>
                        <a:t>-3</a:t>
                      </a:r>
                      <a:endParaRPr lang="ko-KR" altLang="en-US" sz="1200" b="1" baseline="30000" dirty="0" smtClean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β</a:t>
                      </a:r>
                      <a:r>
                        <a:rPr lang="en-US" altLang="ko-KR" sz="1200" b="1" baseline="-25000" dirty="0" smtClean="0"/>
                        <a:t>N</a:t>
                      </a:r>
                      <a:endParaRPr lang="ko-KR" altLang="en-US" sz="1200" b="1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2.19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2.27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Q</a:t>
                      </a:r>
                      <a:endParaRPr lang="ko-KR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5.2</a:t>
                      </a:r>
                      <a:endParaRPr lang="ko-KR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>
                          <a:solidFill>
                            <a:srgbClr val="FF0000"/>
                          </a:solidFill>
                        </a:rPr>
                        <a:t>5.2</a:t>
                      </a:r>
                      <a:endParaRPr lang="ko-KR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I</a:t>
                      </a:r>
                      <a:r>
                        <a:rPr lang="en-US" altLang="ko-KR" sz="1200" b="1" baseline="-25000" dirty="0" smtClean="0"/>
                        <a:t>BS</a:t>
                      </a:r>
                      <a:endParaRPr lang="ko-KR" altLang="en-US" sz="1200" b="1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3.48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3.95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MA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14051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I</a:t>
                      </a:r>
                      <a:r>
                        <a:rPr lang="en-US" altLang="ko-KR" sz="1200" b="1" baseline="-25000" dirty="0" smtClean="0"/>
                        <a:t>NBI</a:t>
                      </a:r>
                      <a:endParaRPr lang="ko-KR" altLang="en-US" sz="1200" b="1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1.33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1.46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MA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14051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I</a:t>
                      </a:r>
                      <a:r>
                        <a:rPr lang="en-US" altLang="ko-KR" sz="1200" b="1" baseline="-25000" dirty="0" smtClean="0"/>
                        <a:t>ECR</a:t>
                      </a:r>
                      <a:endParaRPr lang="ko-KR" altLang="en-US" sz="1200" b="1" baseline="-25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0.408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0.409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MA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IPL</a:t>
                      </a:r>
                      <a:endParaRPr lang="ko-KR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12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12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MA</a:t>
                      </a:r>
                      <a:endParaRPr lang="ko-KR" altLang="en-US" sz="1200" b="1" dirty="0"/>
                    </a:p>
                  </a:txBody>
                  <a:tcPr/>
                </a:tc>
              </a:tr>
              <a:tr h="281034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/>
                        <a:t>q(0)</a:t>
                      </a:r>
                      <a:endParaRPr lang="ko-KR" altLang="en-US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0.702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smtClean="0"/>
                        <a:t>0.714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제목 1"/>
          <p:cNvSpPr txBox="1">
            <a:spLocks/>
          </p:cNvSpPr>
          <p:nvPr/>
        </p:nvSpPr>
        <p:spPr>
          <a:xfrm>
            <a:off x="433388" y="116632"/>
            <a:ext cx="8229600" cy="81034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Density Profile Scan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6651" y="908720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lt"/>
              </a:rPr>
              <a:t>@ ~550 s</a:t>
            </a:r>
            <a:endParaRPr lang="ko-KR" alt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17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Small ELM Event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65" y="1824038"/>
            <a:ext cx="78009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213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j-cs"/>
              </a:rPr>
              <a:t>α</a:t>
            </a:r>
            <a:r>
              <a:rPr kumimoji="0" lang="en-US" altLang="ko-KR" sz="3600" b="1" i="0" u="none" strike="noStrike" kern="1200" cap="none" spc="-150" normalizeH="0" baseline="-2500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and </a:t>
            </a:r>
            <a:r>
              <a:rPr kumimoji="0" lang="el-GR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맑은 고딕"/>
                <a:ea typeface="맑은 고딕"/>
                <a:cs typeface="+mj-cs"/>
              </a:rPr>
              <a:t>α</a:t>
            </a:r>
            <a:r>
              <a:rPr kumimoji="0" lang="en-US" altLang="ko-KR" sz="3600" b="1" i="0" u="none" strike="noStrike" kern="1200" cap="none" spc="-150" normalizeH="0" baseline="-2500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MHD</a:t>
            </a: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During</a:t>
            </a:r>
            <a:r>
              <a:rPr kumimoji="0" lang="en-US" altLang="ko-KR" sz="3600" b="1" i="0" u="none" strike="noStrike" kern="1200" cap="none" spc="-150" normalizeH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the </a:t>
            </a: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Events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210273"/>
            <a:ext cx="6048672" cy="517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019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0" y="1187893"/>
            <a:ext cx="3810520" cy="348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09" y="1216464"/>
            <a:ext cx="3905783" cy="3429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433388" y="188640"/>
            <a:ext cx="8229600" cy="73833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Effect of Loop Voltage Variation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593330" y="4347495"/>
            <a:ext cx="4858990" cy="2177849"/>
            <a:chOff x="458788" y="1470735"/>
            <a:chExt cx="8224837" cy="3686457"/>
          </a:xfrm>
        </p:grpSpPr>
        <p:grpSp>
          <p:nvGrpSpPr>
            <p:cNvPr id="12" name="그룹 11"/>
            <p:cNvGrpSpPr/>
            <p:nvPr/>
          </p:nvGrpSpPr>
          <p:grpSpPr>
            <a:xfrm>
              <a:off x="3464910" y="1901734"/>
              <a:ext cx="2331226" cy="2497035"/>
              <a:chOff x="3464910" y="1901734"/>
              <a:chExt cx="2331226" cy="2497035"/>
            </a:xfrm>
          </p:grpSpPr>
          <p:cxnSp>
            <p:nvCxnSpPr>
              <p:cNvPr id="24" name="직선 연결선 23"/>
              <p:cNvCxnSpPr/>
              <p:nvPr/>
            </p:nvCxnSpPr>
            <p:spPr>
              <a:xfrm>
                <a:off x="3951546" y="2054280"/>
                <a:ext cx="0" cy="2317856"/>
              </a:xfrm>
              <a:prstGeom prst="line">
                <a:avLst/>
              </a:prstGeom>
              <a:ln w="28575">
                <a:solidFill>
                  <a:srgbClr val="66FF66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/>
            </p:nvCxnSpPr>
            <p:spPr>
              <a:xfrm>
                <a:off x="3783304" y="1922102"/>
                <a:ext cx="16321" cy="2476667"/>
              </a:xfrm>
              <a:prstGeom prst="line">
                <a:avLst/>
              </a:prstGeom>
              <a:ln w="28575">
                <a:solidFill>
                  <a:srgbClr val="FF9900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직선 연결선 25"/>
              <p:cNvCxnSpPr/>
              <p:nvPr/>
            </p:nvCxnSpPr>
            <p:spPr>
              <a:xfrm>
                <a:off x="3464910" y="1904116"/>
                <a:ext cx="179864" cy="166687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직선 연결선 26"/>
              <p:cNvCxnSpPr/>
              <p:nvPr/>
            </p:nvCxnSpPr>
            <p:spPr>
              <a:xfrm flipH="1">
                <a:off x="3957747" y="1901734"/>
                <a:ext cx="146693" cy="162993"/>
              </a:xfrm>
              <a:prstGeom prst="line">
                <a:avLst/>
              </a:prstGeom>
              <a:ln w="28575">
                <a:solidFill>
                  <a:srgbClr val="66FF6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직선 연결선 27"/>
              <p:cNvCxnSpPr/>
              <p:nvPr/>
            </p:nvCxnSpPr>
            <p:spPr>
              <a:xfrm>
                <a:off x="3635896" y="2054280"/>
                <a:ext cx="0" cy="2344489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직선 연결선 28"/>
              <p:cNvCxnSpPr/>
              <p:nvPr/>
            </p:nvCxnSpPr>
            <p:spPr>
              <a:xfrm>
                <a:off x="5796136" y="1930980"/>
                <a:ext cx="0" cy="246778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/>
              <p:cNvCxnSpPr/>
              <p:nvPr/>
            </p:nvCxnSpPr>
            <p:spPr>
              <a:xfrm>
                <a:off x="4761390" y="1930980"/>
                <a:ext cx="0" cy="2458911"/>
              </a:xfrm>
              <a:prstGeom prst="line">
                <a:avLst/>
              </a:prstGeom>
              <a:ln w="28575">
                <a:solidFill>
                  <a:srgbClr val="0099FF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788" y="2070803"/>
              <a:ext cx="8224837" cy="2746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006731" y="1470735"/>
              <a:ext cx="654474" cy="57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C00000"/>
                  </a:solidFill>
                  <a:latin typeface="+mn-lt"/>
                </a:rPr>
                <a:t>①</a:t>
              </a:r>
              <a:endParaRPr lang="ko-KR" altLang="en-US" sz="16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4811" y="1470735"/>
              <a:ext cx="654474" cy="57307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FF9900"/>
                  </a:solidFill>
                  <a:latin typeface="+mn-lt"/>
                </a:rPr>
                <a:t>②</a:t>
              </a:r>
              <a:endParaRPr lang="ko-KR" altLang="en-US" sz="1600" b="1" dirty="0">
                <a:solidFill>
                  <a:srgbClr val="FF9900"/>
                </a:solidFill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71112" y="1470735"/>
              <a:ext cx="654474" cy="57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66FF66"/>
                  </a:solidFill>
                  <a:latin typeface="+mn-lt"/>
                </a:rPr>
                <a:t>③</a:t>
              </a:r>
              <a:endParaRPr lang="ko-KR" altLang="en-US" sz="1600" b="1" dirty="0">
                <a:solidFill>
                  <a:srgbClr val="66FF66"/>
                </a:solidFill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41244" y="1470735"/>
              <a:ext cx="654474" cy="57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solidFill>
                    <a:srgbClr val="0099FF"/>
                  </a:solidFill>
                  <a:latin typeface="+mn-lt"/>
                </a:rPr>
                <a:t>④</a:t>
              </a:r>
              <a:endParaRPr lang="ko-KR" altLang="en-US" sz="1600" b="1" dirty="0">
                <a:solidFill>
                  <a:srgbClr val="0099FF"/>
                </a:solidFill>
                <a:latin typeface="+mn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54590" y="1470735"/>
              <a:ext cx="654474" cy="57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smtClean="0">
                  <a:latin typeface="+mn-lt"/>
                </a:rPr>
                <a:t>⑤</a:t>
              </a:r>
              <a:endParaRPr lang="ko-KR" altLang="en-US" sz="1600" b="1" dirty="0">
                <a:latin typeface="+mn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70327" y="2775747"/>
              <a:ext cx="1628590" cy="4949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300" b="1" dirty="0" smtClean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US" altLang="ko-KR" sz="1300" b="1" baseline="-25000" dirty="0" smtClean="0">
                  <a:solidFill>
                    <a:srgbClr val="FF0000"/>
                  </a:solidFill>
                  <a:latin typeface="+mj-lt"/>
                </a:rPr>
                <a:t>e</a:t>
              </a:r>
              <a:r>
                <a:rPr lang="en-US" altLang="ko-KR" sz="1300" b="1" dirty="0" smtClean="0">
                  <a:solidFill>
                    <a:srgbClr val="FF0000"/>
                  </a:solidFill>
                  <a:latin typeface="+mj-lt"/>
                </a:rPr>
                <a:t> [keV]</a:t>
              </a:r>
              <a:endParaRPr lang="ko-KR" altLang="en-US" sz="1300" b="1" baseline="-250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85621" y="4688314"/>
              <a:ext cx="3215935" cy="46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latin typeface="+mj-lt"/>
                </a:rPr>
                <a:t>Simulation Time [s]</a:t>
              </a:r>
              <a:endParaRPr lang="ko-KR" altLang="en-US" sz="1200" b="1" dirty="0">
                <a:latin typeface="+mj-l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386666" y="979239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lt"/>
              </a:rPr>
              <a:t>@ ~550 s</a:t>
            </a:r>
            <a:endParaRPr lang="ko-KR" altLang="en-US" sz="14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0256" y="988764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latin typeface="+mn-lt"/>
              </a:rPr>
              <a:t>@ ~550 s</a:t>
            </a:r>
            <a:endParaRPr lang="ko-KR" altLang="en-US" sz="14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540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Ideal MHD Stability Analysis 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251520" y="2132856"/>
            <a:ext cx="8712967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rgbClr val="7030A0"/>
                </a:solidFill>
                <a:cs typeface="Calibri" pitchFamily="34" charset="0"/>
              </a:rPr>
              <a:t>ELITE</a:t>
            </a:r>
            <a:r>
              <a:rPr lang="en-US" altLang="ko-KR" sz="2400" baseline="30000" dirty="0" smtClean="0">
                <a:solidFill>
                  <a:srgbClr val="7030A0"/>
                </a:solidFill>
                <a:cs typeface="Calibri" pitchFamily="34" charset="0"/>
              </a:rPr>
              <a:t>[2]</a:t>
            </a:r>
            <a:endParaRPr lang="en-US" altLang="ko-KR" sz="2800" baseline="30000" dirty="0" smtClean="0">
              <a:solidFill>
                <a:srgbClr val="7030A0"/>
              </a:solidFill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2D eigenvalue code using the energy principle</a:t>
            </a:r>
          </a:p>
          <a:p>
            <a:pPr lvl="1">
              <a:buFontTx/>
              <a:buChar char="-"/>
            </a:pP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Difficult to handle reversed shear configurations</a:t>
            </a: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251520" y="3429000"/>
            <a:ext cx="8712967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rgbClr val="7030A0"/>
                </a:solidFill>
                <a:cs typeface="Calibri" pitchFamily="34" charset="0"/>
              </a:rPr>
              <a:t>MISHKA</a:t>
            </a:r>
            <a:r>
              <a:rPr lang="en-US" altLang="ko-KR" sz="2400" baseline="30000" dirty="0" smtClean="0">
                <a:solidFill>
                  <a:srgbClr val="7030A0"/>
                </a:solidFill>
                <a:cs typeface="Calibri" pitchFamily="34" charset="0"/>
              </a:rPr>
              <a:t>[3]</a:t>
            </a:r>
            <a:endParaRPr lang="en-US" altLang="ko-KR" sz="2800" baseline="30000" dirty="0" smtClean="0">
              <a:solidFill>
                <a:srgbClr val="7030A0"/>
              </a:solidFill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Can handle reversed shear configurations</a:t>
            </a:r>
          </a:p>
          <a:p>
            <a:pPr lvl="1">
              <a:buFontTx/>
              <a:buChar char="-"/>
            </a:pP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Not enough </a:t>
            </a:r>
            <a:r>
              <a:rPr lang="en-US" altLang="ko-KR" sz="1800" dirty="0" err="1" smtClean="0">
                <a:solidFill>
                  <a:srgbClr val="7030A0"/>
                </a:solidFill>
                <a:cs typeface="Calibri" pitchFamily="34" charset="0"/>
              </a:rPr>
              <a:t>poloidal</a:t>
            </a: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 harmonic number m: </a:t>
            </a:r>
            <a:b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</a:b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weakness of the edge calculation</a:t>
            </a:r>
          </a:p>
          <a:p>
            <a:pPr lvl="1">
              <a:buFontTx/>
              <a:buChar char="-"/>
            </a:pPr>
            <a:endParaRPr lang="en-US" altLang="ko-KR" sz="1800" dirty="0" smtClean="0">
              <a:solidFill>
                <a:srgbClr val="7030A0"/>
              </a:solidFill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5229200"/>
            <a:ext cx="81646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/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[1] G.T.A. Huysmans </a:t>
            </a:r>
            <a:r>
              <a:rPr lang="en-US" altLang="ko-KR" sz="1400" i="1" dirty="0" smtClean="0">
                <a:solidFill>
                  <a:srgbClr val="7030A0"/>
                </a:solidFill>
                <a:latin typeface="+mn-lt"/>
              </a:rPr>
              <a:t>et al</a:t>
            </a:r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, </a:t>
            </a:r>
            <a:r>
              <a:rPr lang="en-US" altLang="ko-KR" sz="1400" i="1" dirty="0" smtClean="0">
                <a:solidFill>
                  <a:srgbClr val="7030A0"/>
                </a:solidFill>
                <a:latin typeface="+mn-lt"/>
              </a:rPr>
              <a:t>Proc</a:t>
            </a:r>
            <a:r>
              <a:rPr lang="en-US" altLang="ko-KR" sz="1400" i="1" dirty="0">
                <a:solidFill>
                  <a:srgbClr val="7030A0"/>
                </a:solidFill>
                <a:latin typeface="+mn-lt"/>
              </a:rPr>
              <a:t>. CP90 Conf. Computational Physics, </a:t>
            </a:r>
            <a:r>
              <a:rPr lang="en-US" altLang="ko-KR" sz="1400" i="1" dirty="0" smtClean="0">
                <a:solidFill>
                  <a:srgbClr val="7030A0"/>
                </a:solidFill>
                <a:latin typeface="+mn-lt"/>
              </a:rPr>
              <a:t>Amsterdam </a:t>
            </a:r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(</a:t>
            </a:r>
            <a:r>
              <a:rPr lang="en-US" altLang="ko-KR" sz="1400" i="1" dirty="0" smtClean="0">
                <a:solidFill>
                  <a:srgbClr val="7030A0"/>
                </a:solidFill>
                <a:latin typeface="+mn-lt"/>
              </a:rPr>
              <a:t>1991</a:t>
            </a:r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)</a:t>
            </a:r>
          </a:p>
          <a:p>
            <a:pPr marL="228600" indent="-228600"/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[2] P.B. Snyder </a:t>
            </a:r>
            <a:r>
              <a:rPr lang="en-US" altLang="ko-KR" sz="1400" i="1" dirty="0">
                <a:solidFill>
                  <a:srgbClr val="7030A0"/>
                </a:solidFill>
                <a:latin typeface="+mn-lt"/>
              </a:rPr>
              <a:t>et al </a:t>
            </a:r>
            <a:r>
              <a:rPr lang="en-US" altLang="ko-KR" sz="1400" dirty="0" err="1" smtClean="0">
                <a:solidFill>
                  <a:srgbClr val="7030A0"/>
                </a:solidFill>
                <a:latin typeface="+mn-lt"/>
              </a:rPr>
              <a:t>PoP</a:t>
            </a:r>
            <a:r>
              <a:rPr lang="en-US" altLang="ko-KR" sz="1400" i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ko-KR" sz="1400" b="1" dirty="0">
                <a:solidFill>
                  <a:srgbClr val="7030A0"/>
                </a:solidFill>
                <a:latin typeface="+mn-lt"/>
              </a:rPr>
              <a:t>9 </a:t>
            </a:r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2037 (2002)</a:t>
            </a:r>
          </a:p>
          <a:p>
            <a:pPr marL="228600" indent="-228600"/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[3] A.B. </a:t>
            </a:r>
            <a:r>
              <a:rPr lang="en-US" altLang="ko-KR" sz="1400" dirty="0" err="1">
                <a:solidFill>
                  <a:srgbClr val="7030A0"/>
                </a:solidFill>
                <a:latin typeface="+mn-lt"/>
              </a:rPr>
              <a:t>Mikhailovskii</a:t>
            </a:r>
            <a:r>
              <a:rPr lang="en-US" altLang="ko-KR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ko-KR" sz="1400" i="1" dirty="0">
                <a:solidFill>
                  <a:srgbClr val="7030A0"/>
                </a:solidFill>
                <a:latin typeface="+mn-lt"/>
              </a:rPr>
              <a:t>et al</a:t>
            </a:r>
            <a:r>
              <a:rPr lang="en-US" altLang="ko-KR" sz="1400" dirty="0">
                <a:solidFill>
                  <a:srgbClr val="7030A0"/>
                </a:solidFill>
                <a:latin typeface="+mn-lt"/>
              </a:rPr>
              <a:t>, Plasma Phys. Rep. </a:t>
            </a:r>
            <a:r>
              <a:rPr lang="en-US" altLang="ko-KR" sz="1400" b="1" dirty="0" smtClean="0">
                <a:solidFill>
                  <a:srgbClr val="7030A0"/>
                </a:solidFill>
                <a:latin typeface="+mn-lt"/>
              </a:rPr>
              <a:t>23</a:t>
            </a:r>
            <a:r>
              <a:rPr lang="en-US" altLang="ko-KR" sz="1400" dirty="0" smtClean="0">
                <a:solidFill>
                  <a:srgbClr val="7030A0"/>
                </a:solidFill>
                <a:latin typeface="+mn-lt"/>
              </a:rPr>
              <a:t> 844 (1997)</a:t>
            </a:r>
            <a:endParaRPr lang="ko-KR" altLang="en-US" sz="1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251520" y="1196752"/>
            <a:ext cx="8712967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 smtClean="0">
                <a:solidFill>
                  <a:srgbClr val="7030A0"/>
                </a:solidFill>
                <a:cs typeface="Calibri" pitchFamily="34" charset="0"/>
              </a:rPr>
              <a:t>Helena</a:t>
            </a:r>
            <a:r>
              <a:rPr lang="en-US" altLang="ko-KR" sz="2400" baseline="30000" dirty="0" smtClean="0">
                <a:solidFill>
                  <a:srgbClr val="7030A0"/>
                </a:solidFill>
                <a:cs typeface="Calibri" pitchFamily="34" charset="0"/>
              </a:rPr>
              <a:t>[1]</a:t>
            </a:r>
            <a:endParaRPr lang="en-US" altLang="ko-KR" sz="2800" baseline="30000" dirty="0" smtClean="0">
              <a:solidFill>
                <a:srgbClr val="7030A0"/>
              </a:solidFill>
              <a:cs typeface="Calibri" pitchFamily="34" charset="0"/>
            </a:endParaRPr>
          </a:p>
          <a:p>
            <a:pPr lvl="1">
              <a:buFontTx/>
              <a:buChar char="-"/>
            </a:pPr>
            <a:r>
              <a:rPr lang="en-US" altLang="ko-KR" sz="1800" dirty="0" smtClean="0">
                <a:solidFill>
                  <a:srgbClr val="7030A0"/>
                </a:solidFill>
                <a:cs typeface="Calibri" pitchFamily="34" charset="0"/>
              </a:rPr>
              <a:t>2D fixed boundary equilibrium solver using finite element method</a:t>
            </a: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40248" y="5867980"/>
            <a:ext cx="834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5 equilibrium point in an ELM cycle 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/>
              </a:rPr>
              <a:t>→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</a:rPr>
              <a:t> j – </a:t>
            </a:r>
            <a:r>
              <a:rPr lang="el-GR" altLang="ko-KR" dirty="0" smtClean="0">
                <a:solidFill>
                  <a:srgbClr val="7030A0"/>
                </a:solidFill>
                <a:latin typeface="+mn-lt"/>
                <a:ea typeface="맑은 고딕"/>
              </a:rPr>
              <a:t>α</a:t>
            </a:r>
            <a:r>
              <a:rPr lang="en-US" altLang="ko-KR" dirty="0" smtClean="0">
                <a:solidFill>
                  <a:srgbClr val="7030A0"/>
                </a:solidFill>
                <a:latin typeface="+mn-lt"/>
                <a:ea typeface="맑은 고딕"/>
              </a:rPr>
              <a:t> scan for stability analysis</a:t>
            </a:r>
            <a:endParaRPr lang="ko-KR" altLang="en-US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Ideal MHD Stability Analysis 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24" name="Picture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590675"/>
            <a:ext cx="72961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7544" y="671185"/>
            <a:ext cx="8765907" cy="5926167"/>
            <a:chOff x="-61169" y="95121"/>
            <a:chExt cx="8765907" cy="5926167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405169731"/>
                </p:ext>
              </p:extLst>
            </p:nvPr>
          </p:nvGraphicFramePr>
          <p:xfrm>
            <a:off x="251519" y="116632"/>
            <a:ext cx="8453219" cy="5904656"/>
          </p:xfrm>
          <a:graphic>
            <a:graphicData uri="http://schemas.openxmlformats.org/presentationml/2006/ole">
              <p:oleObj spid="_x0000_s199806" name="Graph" r:id="rId3" imgW="4155034" imgH="2901696" progId="">
                <p:embed/>
              </p:oleObj>
            </a:graphicData>
          </a:graphic>
        </p:graphicFrame>
        <p:graphicFrame>
          <p:nvGraphicFramePr>
            <p:cNvPr id="5" name="Object 4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3832802795"/>
                </p:ext>
              </p:extLst>
            </p:nvPr>
          </p:nvGraphicFramePr>
          <p:xfrm>
            <a:off x="-61169" y="95121"/>
            <a:ext cx="8388000" cy="5904000"/>
          </p:xfrm>
          <a:graphic>
            <a:graphicData uri="http://schemas.openxmlformats.org/presentationml/2006/ole">
              <p:oleObj spid="_x0000_s199807" name="Graph" r:id="rId4" imgW="4155034" imgH="2901696" progId="">
                <p:embed/>
              </p:oleObj>
            </a:graphicData>
          </a:graphic>
        </p:graphicFrame>
      </p:grpSp>
      <p:sp>
        <p:nvSpPr>
          <p:cNvPr id="12" name="Freeform 11"/>
          <p:cNvSpPr/>
          <p:nvPr/>
        </p:nvSpPr>
        <p:spPr>
          <a:xfrm>
            <a:off x="4748644" y="1650698"/>
            <a:ext cx="856887" cy="3356263"/>
          </a:xfrm>
          <a:custGeom>
            <a:avLst/>
            <a:gdLst>
              <a:gd name="connsiteX0" fmla="*/ 0 w 856887"/>
              <a:gd name="connsiteY0" fmla="*/ 3356263 h 3356263"/>
              <a:gd name="connsiteX1" fmla="*/ 820882 w 856887"/>
              <a:gd name="connsiteY1" fmla="*/ 904009 h 3356263"/>
              <a:gd name="connsiteX2" fmla="*/ 633846 w 856887"/>
              <a:gd name="connsiteY2" fmla="*/ 0 h 335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887" h="3356263">
                <a:moveTo>
                  <a:pt x="0" y="3356263"/>
                </a:moveTo>
                <a:cubicBezTo>
                  <a:pt x="357620" y="2409824"/>
                  <a:pt x="715241" y="1463386"/>
                  <a:pt x="820882" y="904009"/>
                </a:cubicBezTo>
                <a:cubicBezTo>
                  <a:pt x="926523" y="344632"/>
                  <a:pt x="780184" y="172316"/>
                  <a:pt x="633846" y="0"/>
                </a:cubicBezTo>
              </a:path>
            </a:pathLst>
          </a:cu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2843808" y="4725144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solidFill>
                  <a:srgbClr val="FFC000"/>
                </a:solidFill>
                <a:latin typeface="+mn-lt"/>
                <a:ea typeface="맑은 고딕"/>
              </a:rPr>
              <a:t>γ</a:t>
            </a:r>
            <a:r>
              <a:rPr lang="en-US" altLang="ko-KR" sz="2000" b="1" dirty="0" smtClean="0">
                <a:solidFill>
                  <a:srgbClr val="FFC000"/>
                </a:solidFill>
                <a:latin typeface="+mn-lt"/>
                <a:ea typeface="맑은 고딕"/>
              </a:rPr>
              <a:t>/</a:t>
            </a:r>
            <a:r>
              <a:rPr lang="el-GR" altLang="ko-KR" sz="2000" b="1" dirty="0" smtClean="0">
                <a:solidFill>
                  <a:srgbClr val="FFC000"/>
                </a:solidFill>
                <a:latin typeface="+mn-lt"/>
                <a:ea typeface="맑은 고딕"/>
              </a:rPr>
              <a:t>ω</a:t>
            </a:r>
            <a:r>
              <a:rPr lang="en-US" altLang="ko-KR" sz="2000" b="1" baseline="-25000" dirty="0" smtClean="0">
                <a:solidFill>
                  <a:srgbClr val="FFC000"/>
                </a:solidFill>
                <a:latin typeface="+mn-lt"/>
                <a:ea typeface="맑은 고딕"/>
              </a:rPr>
              <a:t>0 </a:t>
            </a:r>
            <a:r>
              <a:rPr lang="en-US" altLang="ko-KR" sz="2000" b="1" dirty="0" smtClean="0">
                <a:solidFill>
                  <a:srgbClr val="FFC000"/>
                </a:solidFill>
                <a:latin typeface="+mn-lt"/>
                <a:ea typeface="맑은 고딕"/>
              </a:rPr>
              <a:t>= 0.01</a:t>
            </a:r>
            <a:endParaRPr lang="ko-KR" altLang="en-US" sz="2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5806" y="274975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+mn-lt"/>
              </a:rPr>
              <a:t>1</a:t>
            </a:r>
            <a:endParaRPr lang="ko-KR" alt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0161" y="356332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+mn-lt"/>
              </a:rPr>
              <a:t>2</a:t>
            </a:r>
            <a:endParaRPr lang="ko-KR" alt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1870" y="362567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+mn-lt"/>
              </a:rPr>
              <a:t>3</a:t>
            </a:r>
            <a:endParaRPr lang="ko-KR" alt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4296" y="347390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+mn-lt"/>
              </a:rPr>
              <a:t>4</a:t>
            </a:r>
            <a:endParaRPr lang="ko-KR" alt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35903" y="3007854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FFFF00"/>
                </a:solidFill>
                <a:latin typeface="+mn-lt"/>
              </a:rPr>
              <a:t>5</a:t>
            </a:r>
            <a:endParaRPr lang="ko-KR" alt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3290" y="5941667"/>
            <a:ext cx="34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맑은 고딕"/>
                <a:ea typeface="맑은 고딕"/>
              </a:rPr>
              <a:t>α</a:t>
            </a:r>
            <a:endParaRPr lang="ko-KR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600826" y="3151703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latin typeface="+mn-lt"/>
              </a:rPr>
              <a:t>&lt;j&gt;</a:t>
            </a:r>
            <a:r>
              <a:rPr lang="en-US" altLang="ko-KR" sz="2000" b="1" baseline="-25000" dirty="0" smtClean="0">
                <a:latin typeface="+mn-lt"/>
              </a:rPr>
              <a:t>max</a:t>
            </a:r>
            <a:endParaRPr lang="ko-KR" altLang="en-US" sz="2000" b="1" baseline="-25000" dirty="0">
              <a:latin typeface="+mn-lt"/>
            </a:endParaRPr>
          </a:p>
        </p:txBody>
      </p:sp>
      <p:sp>
        <p:nvSpPr>
          <p:cNvPr id="19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Ideal MHD Stability Analysis 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554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968" y="1539215"/>
            <a:ext cx="7070432" cy="491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7030A0"/>
                </a:solidFill>
                <a:latin typeface="+mn-lt"/>
              </a:rPr>
              <a:t> ELM criterion</a:t>
            </a:r>
            <a:endParaRPr lang="en-US" altLang="ko-KR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1124744"/>
            <a:ext cx="424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 smtClean="0">
                <a:latin typeface="+mn-lt"/>
              </a:rPr>
              <a:t>Hyunsun</a:t>
            </a:r>
            <a:r>
              <a:rPr lang="en-US" altLang="ko-KR" sz="1400" i="1" dirty="0" smtClean="0">
                <a:latin typeface="+mn-lt"/>
              </a:rPr>
              <a:t> Han et al.</a:t>
            </a:r>
            <a:r>
              <a:rPr lang="en-US" altLang="ko-KR" sz="1400" dirty="0" smtClean="0">
                <a:latin typeface="+mn-lt"/>
              </a:rPr>
              <a:t>, ITPA 2010, Seoul, Korea</a:t>
            </a:r>
            <a:endParaRPr lang="ko-KR" altLang="en-US" sz="1400" dirty="0">
              <a:latin typeface="+mn-lt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7092280" y="1556792"/>
            <a:ext cx="1619250" cy="695325"/>
            <a:chOff x="2744" y="210"/>
            <a:chExt cx="1020" cy="438"/>
          </a:xfrm>
        </p:grpSpPr>
        <p:pic>
          <p:nvPicPr>
            <p:cNvPr id="37" name="Picture 9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4" y="210"/>
              <a:ext cx="1020" cy="438"/>
            </a:xfrm>
            <a:prstGeom prst="rect">
              <a:avLst/>
            </a:prstGeom>
            <a:noFill/>
          </p:spPr>
        </p:pic>
        <p:grpSp>
          <p:nvGrpSpPr>
            <p:cNvPr id="3" name="Group 96"/>
            <p:cNvGrpSpPr>
              <a:grpSpLocks/>
            </p:cNvGrpSpPr>
            <p:nvPr/>
          </p:nvGrpSpPr>
          <p:grpSpPr bwMode="auto">
            <a:xfrm>
              <a:off x="2744" y="210"/>
              <a:ext cx="975" cy="419"/>
              <a:chOff x="49" y="0"/>
              <a:chExt cx="975" cy="419"/>
            </a:xfrm>
          </p:grpSpPr>
          <p:pic>
            <p:nvPicPr>
              <p:cNvPr id="39" name="Picture 97" descr="efdajettran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" y="0"/>
                <a:ext cx="975" cy="419"/>
              </a:xfrm>
              <a:prstGeom prst="rect">
                <a:avLst/>
              </a:prstGeom>
              <a:noFill/>
            </p:spPr>
          </p:pic>
          <p:pic>
            <p:nvPicPr>
              <p:cNvPr id="40" name="Picture 98" descr="eufla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2D4492"/>
                  </a:clrFrom>
                  <a:clrTo>
                    <a:srgbClr val="2D4492">
                      <a:alpha val="0"/>
                    </a:srgbClr>
                  </a:clrTo>
                </a:clrChange>
              </a:blip>
              <a:srcRect l="19145" t="5173" r="20000" b="10345"/>
              <a:stretch>
                <a:fillRect/>
              </a:stretch>
            </p:blipFill>
            <p:spPr bwMode="auto">
              <a:xfrm>
                <a:off x="78" y="154"/>
                <a:ext cx="283" cy="26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53554" y="1453666"/>
            <a:ext cx="4590000" cy="4320000"/>
            <a:chOff x="539552" y="1283616"/>
            <a:chExt cx="3825000" cy="360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83616"/>
              <a:ext cx="3825000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183" t="27572" r="7763" b="36214"/>
            <a:stretch/>
          </p:blipFill>
          <p:spPr bwMode="auto">
            <a:xfrm>
              <a:off x="2825519" y="2240984"/>
              <a:ext cx="1278091" cy="11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31202" y="5949280"/>
            <a:ext cx="6877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* Buttery </a:t>
            </a:r>
            <a:r>
              <a:rPr lang="en-US" sz="1400" dirty="0">
                <a:latin typeface="+mn-lt"/>
              </a:rPr>
              <a:t>R.J. </a:t>
            </a:r>
            <a:r>
              <a:rPr lang="en-US" sz="1400" i="1" dirty="0">
                <a:latin typeface="+mn-lt"/>
              </a:rPr>
              <a:t>et al </a:t>
            </a:r>
            <a:r>
              <a:rPr lang="en-US" sz="1400" dirty="0">
                <a:latin typeface="+mn-lt"/>
              </a:rPr>
              <a:t>2004 </a:t>
            </a:r>
            <a:r>
              <a:rPr lang="en-US" sz="1400" i="1" dirty="0" smtClean="0">
                <a:latin typeface="+mn-lt"/>
              </a:rPr>
              <a:t>IAEA FEC (</a:t>
            </a:r>
            <a:r>
              <a:rPr lang="en-US" sz="1400" i="1" dirty="0" err="1" smtClean="0">
                <a:latin typeface="+mn-lt"/>
              </a:rPr>
              <a:t>Vilamoura</a:t>
            </a:r>
            <a:r>
              <a:rPr lang="en-US" sz="1400" i="1" dirty="0">
                <a:latin typeface="+mn-lt"/>
              </a:rPr>
              <a:t>, 2004) </a:t>
            </a:r>
            <a:r>
              <a:rPr lang="en-US" sz="1400" dirty="0">
                <a:latin typeface="+mn-lt"/>
              </a:rPr>
              <a:t>(Vienna: IAEA) </a:t>
            </a:r>
            <a:r>
              <a:rPr lang="en-US" sz="1400" dirty="0" smtClean="0">
                <a:latin typeface="+mn-lt"/>
              </a:rPr>
              <a:t>     </a:t>
            </a:r>
          </a:p>
          <a:p>
            <a:r>
              <a:rPr lang="en-US" sz="1400" dirty="0" smtClean="0">
                <a:latin typeface="+mn-lt"/>
              </a:rPr>
              <a:t>   CD-ROM file EX/7-1</a:t>
            </a:r>
            <a:endParaRPr lang="en-US" sz="1400" dirty="0"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38790" y="324433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8790" y="324433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71766" y="4653136"/>
            <a:ext cx="338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cf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ITER ops. point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/>
              </a:rPr>
              <a:t>      → ITER H-mode scenario 2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spc="-150" noProof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NTM Onset Criteria &amp; Stability Diagram</a:t>
            </a:r>
            <a:endParaRPr kumimoji="0" lang="ko-KR" altLang="en-US" sz="30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653554" y="1453666"/>
            <a:ext cx="4590000" cy="4320000"/>
            <a:chOff x="539552" y="1283616"/>
            <a:chExt cx="3825000" cy="360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83616"/>
              <a:ext cx="3825000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183" t="27572" r="7763" b="36214"/>
            <a:stretch/>
          </p:blipFill>
          <p:spPr bwMode="auto">
            <a:xfrm>
              <a:off x="2825519" y="2240984"/>
              <a:ext cx="1278091" cy="111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31202" y="5949280"/>
            <a:ext cx="6877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+mn-lt"/>
              </a:rPr>
              <a:t>* Buttery </a:t>
            </a:r>
            <a:r>
              <a:rPr lang="en-US" sz="1400" dirty="0">
                <a:latin typeface="+mn-lt"/>
              </a:rPr>
              <a:t>R.J. </a:t>
            </a:r>
            <a:r>
              <a:rPr lang="en-US" sz="1400" i="1" dirty="0">
                <a:latin typeface="+mn-lt"/>
              </a:rPr>
              <a:t>et al </a:t>
            </a:r>
            <a:r>
              <a:rPr lang="en-US" sz="1400" dirty="0">
                <a:latin typeface="+mn-lt"/>
              </a:rPr>
              <a:t>2004 </a:t>
            </a:r>
            <a:r>
              <a:rPr lang="en-US" sz="1400" i="1" dirty="0" smtClean="0">
                <a:latin typeface="+mn-lt"/>
              </a:rPr>
              <a:t>IAEA FEC (</a:t>
            </a:r>
            <a:r>
              <a:rPr lang="en-US" sz="1400" i="1" dirty="0" err="1" smtClean="0">
                <a:latin typeface="+mn-lt"/>
              </a:rPr>
              <a:t>Vilamoura</a:t>
            </a:r>
            <a:r>
              <a:rPr lang="en-US" sz="1400" i="1" dirty="0">
                <a:latin typeface="+mn-lt"/>
              </a:rPr>
              <a:t>, 2004) </a:t>
            </a:r>
            <a:r>
              <a:rPr lang="en-US" sz="1400" dirty="0">
                <a:latin typeface="+mn-lt"/>
              </a:rPr>
              <a:t>(Vienna: IAEA) </a:t>
            </a:r>
            <a:r>
              <a:rPr lang="en-US" sz="1400" dirty="0" smtClean="0">
                <a:latin typeface="+mn-lt"/>
              </a:rPr>
              <a:t>     </a:t>
            </a:r>
          </a:p>
          <a:p>
            <a:r>
              <a:rPr lang="en-US" sz="1400" dirty="0" smtClean="0">
                <a:latin typeface="+mn-lt"/>
              </a:rPr>
              <a:t>   CD-ROM file EX/7-1</a:t>
            </a:r>
            <a:endParaRPr lang="en-US" sz="1400" dirty="0">
              <a:latin typeface="+mn-lt"/>
            </a:endParaRP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508104" y="2204864"/>
                <a:ext cx="1542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𝑡</m:t>
                    </m:r>
                    <m:r>
                      <a:rPr lang="en-US" b="0" i="1" smtClean="0">
                        <a:latin typeface="Cambria Math"/>
                      </a:rPr>
                      <m:t>=520 </m:t>
                    </m:r>
                    <m:r>
                      <a:rPr lang="en-US" b="0" i="1" smtClean="0">
                        <a:latin typeface="Cambria Math"/>
                      </a:rPr>
                      <m:t>𝑠</m:t>
                    </m:r>
                  </m:oMath>
                </a14:m>
                <a:r>
                  <a:rPr lang="en-US" dirty="0" smtClean="0"/>
                  <a:t>,</a:t>
                </a:r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204864"/>
                <a:ext cx="1542538" cy="369332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3557" t="-8333" r="-237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438790" y="324433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8790" y="3244334"/>
            <a:ext cx="266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5865921" y="2708920"/>
                <a:ext cx="2018822" cy="643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𝑝𝑒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)~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1.00541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921" y="2708920"/>
                <a:ext cx="2018822" cy="643959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6804248" y="3345712"/>
                <a:ext cx="1959896" cy="371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sub>
                          <m:sup/>
                        </m:sSubSup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0.001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345712"/>
                <a:ext cx="1959896" cy="371320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2484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nip Single Corner Rectangle 16"/>
          <p:cNvSpPr/>
          <p:nvPr/>
        </p:nvSpPr>
        <p:spPr>
          <a:xfrm rot="10800000" flipH="1">
            <a:off x="1403648" y="3068960"/>
            <a:ext cx="1152128" cy="1080118"/>
          </a:xfrm>
          <a:prstGeom prst="snip1Rect">
            <a:avLst>
              <a:gd name="adj" fmla="val 50000"/>
            </a:avLst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그룹 21"/>
          <p:cNvGrpSpPr/>
          <p:nvPr/>
        </p:nvGrpSpPr>
        <p:grpSpPr>
          <a:xfrm>
            <a:off x="1317174" y="2780928"/>
            <a:ext cx="1670650" cy="934363"/>
            <a:chOff x="1317174" y="2780928"/>
            <a:chExt cx="1670650" cy="934363"/>
          </a:xfrm>
        </p:grpSpPr>
        <p:sp>
          <p:nvSpPr>
            <p:cNvPr id="27" name="5-Point Star 26"/>
            <p:cNvSpPr/>
            <p:nvPr/>
          </p:nvSpPr>
          <p:spPr>
            <a:xfrm>
              <a:off x="1403648" y="2780928"/>
              <a:ext cx="252000" cy="252000"/>
            </a:xfrm>
            <a:prstGeom prst="star5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17174" y="3068960"/>
              <a:ext cx="16706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3"/>
                  </a:solidFill>
                  <a:latin typeface="+mn-lt"/>
                </a:rPr>
                <a:t>ITER </a:t>
              </a:r>
              <a:r>
                <a:rPr lang="en-US" b="1" dirty="0" err="1" smtClean="0">
                  <a:solidFill>
                    <a:schemeClr val="accent3"/>
                  </a:solidFill>
                  <a:latin typeface="+mn-lt"/>
                </a:rPr>
                <a:t>simul</a:t>
              </a:r>
              <a:r>
                <a:rPr lang="en-US" b="1" dirty="0" smtClean="0">
                  <a:solidFill>
                    <a:schemeClr val="accent3"/>
                  </a:solidFill>
                  <a:latin typeface="+mn-lt"/>
                </a:rPr>
                <a:t>.</a:t>
              </a:r>
            </a:p>
            <a:p>
              <a:r>
                <a:rPr lang="en-US" b="1" dirty="0" smtClean="0">
                  <a:solidFill>
                    <a:schemeClr val="accent3"/>
                  </a:solidFill>
                  <a:latin typeface="+mn-lt"/>
                </a:rPr>
                <a:t>point</a:t>
              </a:r>
              <a:endParaRPr lang="en-US" b="1" dirty="0">
                <a:solidFill>
                  <a:schemeClr val="accent3"/>
                </a:solidFill>
                <a:latin typeface="+mn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71766" y="4653136"/>
            <a:ext cx="338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cf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ITER ops. point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/>
              </a:rPr>
              <a:t>      → ITER H-mode scenario 2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0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spc="-150" noProof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NTM Onset Criteria &amp; Stability Diagram</a:t>
            </a:r>
            <a:endParaRPr kumimoji="0" lang="ko-KR" altLang="en-US" sz="30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9467" y="3460939"/>
            <a:ext cx="5472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  <a:ea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NEO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ITG/TEM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RB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KB</a:t>
            </a:r>
            <a:endParaRPr lang="ko-KR" altLang="en-US" sz="2000" b="1" i="1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981" y="3059668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- In the pre-ELM phase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89924" y="4797152"/>
            <a:ext cx="550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 </a:t>
            </a:r>
            <a:r>
              <a:rPr lang="en-US" altLang="ko-KR" sz="2000" b="1" dirty="0" smtClean="0">
                <a:latin typeface="+mn-lt"/>
              </a:rPr>
              <a:t>=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NEO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ITG/TEM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RB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KB</a:t>
            </a:r>
            <a:endParaRPr lang="ko-KR" altLang="en-US" sz="2000" b="1" i="1" baseline="300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1271" y="4427820"/>
            <a:ext cx="33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- In the ELM burst phase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10833" y="5580362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n-US" altLang="ko-KR" sz="2000" b="1" i="1" dirty="0">
                <a:latin typeface="+mn-lt"/>
              </a:rPr>
              <a:t>F</a:t>
            </a:r>
            <a:r>
              <a:rPr lang="el-GR" altLang="ko-KR" sz="2000" b="1" baseline="-25000" dirty="0">
                <a:latin typeface="+mj-ea"/>
                <a:ea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,ELM </a:t>
            </a:r>
            <a:r>
              <a:rPr lang="en-US" altLang="ko-KR" sz="2000" b="1" dirty="0" smtClean="0">
                <a:latin typeface="+mn-lt"/>
              </a:rPr>
              <a:t>(ELM transport Enhancement Factor)</a:t>
            </a:r>
            <a:endParaRPr lang="ko-KR" altLang="en-US" sz="2000" b="1" i="1" dirty="0">
              <a:latin typeface="+mn-lt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5049363" y="3888344"/>
            <a:ext cx="345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4265" y="3882534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MMM95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546704" y="6021288"/>
            <a:ext cx="729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20040" y="6042774"/>
            <a:ext cx="3147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Arbitrary constant value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7030A0"/>
                </a:solidFill>
                <a:latin typeface="+mn-lt"/>
              </a:rPr>
              <a:t> Heat transport coefficients</a:t>
            </a:r>
            <a:endParaRPr lang="en-US" altLang="ko-KR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981" y="1772816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- Inside the magnetic island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9976" y="2132856"/>
            <a:ext cx="7162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  <a:ea typeface="+mj-ea"/>
              </a:rPr>
              <a:t>χ</a:t>
            </a:r>
            <a:r>
              <a:rPr lang="en-US" altLang="ko-KR" sz="2000" b="1" baseline="-25000" dirty="0" err="1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n-US" altLang="ko-KR" sz="2000" b="1" i="1" dirty="0" smtClean="0">
                <a:latin typeface="+mn-lt"/>
              </a:rPr>
              <a:t>F</a:t>
            </a:r>
            <a:r>
              <a:rPr lang="el-GR" altLang="ko-KR" sz="2000" b="1" baseline="-25000" dirty="0" smtClean="0">
                <a:latin typeface="+mj-ea"/>
                <a:ea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,NTM </a:t>
            </a:r>
            <a:r>
              <a:rPr lang="en-US" altLang="ko-KR" sz="2000" b="1" dirty="0" smtClean="0">
                <a:latin typeface="+mn-lt"/>
              </a:rPr>
              <a:t>(NTM transport Enhancement Factor)</a:t>
            </a:r>
            <a:endParaRPr lang="ko-KR" altLang="en-US" sz="2000" b="1" i="1" dirty="0" smtClean="0">
              <a:latin typeface="+mn-lt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2295040" y="2586390"/>
            <a:ext cx="729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16272" y="2636912"/>
            <a:ext cx="3147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Arbitrary constant value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55576" y="3501008"/>
            <a:ext cx="23086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0.0-0.925 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55576" y="3896181"/>
            <a:ext cx="22429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0.925-1.0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55576" y="4870902"/>
            <a:ext cx="23086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0.0-0.925 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55576" y="5266075"/>
            <a:ext cx="22429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0.925-1.0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467" y="3861922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NEO</a:t>
            </a:r>
            <a:endParaRPr lang="ko-KR" altLang="en-US" sz="2000" b="1" i="1" baseline="300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20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256908" y="1412776"/>
                <a:ext cx="2162964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smtClean="0">
                    <a:latin typeface="+mj-lt"/>
                  </a:rPr>
                  <a:t>At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latin typeface="+mj-lt"/>
                      </a:rPr>
                      <m:t>𝒕</m:t>
                    </m:r>
                    <m:r>
                      <a:rPr lang="en-US" sz="2500" b="1" i="1" smtClean="0">
                        <a:latin typeface="+mj-lt"/>
                      </a:rPr>
                      <m:t>=</m:t>
                    </m:r>
                    <m:r>
                      <a:rPr lang="en-US" sz="2500" b="1" i="1" smtClean="0">
                        <a:latin typeface="+mj-lt"/>
                      </a:rPr>
                      <m:t>𝟓𝟐𝟎</m:t>
                    </m:r>
                    <m:r>
                      <a:rPr lang="en-US" sz="2500" b="1" i="1" smtClean="0">
                        <a:latin typeface="+mj-lt"/>
                      </a:rPr>
                      <m:t> </m:t>
                    </m:r>
                    <m:r>
                      <a:rPr lang="en-US" sz="2500" b="1" i="1" smtClean="0">
                        <a:latin typeface="+mj-lt"/>
                      </a:rPr>
                      <m:t>𝒔</m:t>
                    </m:r>
                  </m:oMath>
                </a14:m>
                <a:r>
                  <a:rPr lang="en-US" sz="2500" b="1" dirty="0" smtClean="0">
                    <a:latin typeface="+mj-lt"/>
                  </a:rPr>
                  <a:t>,</a:t>
                </a:r>
                <a:endParaRPr lang="en-US" sz="2500" b="1" dirty="0">
                  <a:latin typeface="+mj-lt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908" y="1412776"/>
                <a:ext cx="2162964" cy="477054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4507" t="-10256" r="-3944" b="-294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71818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000" b="1" spc="-150" noProof="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NTM Onset Criteria &amp; Stability Diagram</a:t>
            </a:r>
            <a:endParaRPr kumimoji="0" lang="ko-KR" altLang="en-US" sz="30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6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9152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4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Time Evolution of the Island Width</a:t>
            </a:r>
            <a:endParaRPr kumimoji="0" lang="ko-KR" altLang="en-US" sz="34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7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7139136" y="6021288"/>
            <a:ext cx="457200" cy="365125"/>
          </a:xfrm>
        </p:spPr>
        <p:txBody>
          <a:bodyPr/>
          <a:lstStyle/>
          <a:p>
            <a:pPr>
              <a:defRPr/>
            </a:pPr>
            <a:fld id="{746B6E33-C9AE-48D4-8021-F0C0D2024F6E}" type="slidenum">
              <a:rPr lang="ko-KR" altLang="en-US"/>
              <a:pPr>
                <a:defRPr/>
              </a:pPr>
              <a:t>42</a:t>
            </a:fld>
            <a:endParaRPr lang="ko-KR" altLang="en-US" dirty="0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57250" y="1090583"/>
            <a:ext cx="7387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latinLnBrk="0" hangingPunct="0">
              <a:buFont typeface="Arial" pitchFamily="34" charset="0"/>
              <a:buChar char="•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TCV: (2,1) </a:t>
            </a:r>
            <a:r>
              <a:rPr kumimoji="0" lang="en-US" altLang="ko-KR" sz="2000" b="1" dirty="0" err="1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stabilisation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 by ECH in OH plasmas</a:t>
            </a:r>
            <a:endParaRPr kumimoji="0" lang="ko-KR" altLang="en-US" sz="2000" b="1" dirty="0">
              <a:solidFill>
                <a:srgbClr val="7030A0"/>
              </a:solidFill>
              <a:latin typeface="+mn-lt"/>
              <a:ea typeface="HY엽서M" pitchFamily="18" charset="-127"/>
              <a:cs typeface="Arial" charset="0"/>
            </a:endParaRPr>
          </a:p>
        </p:txBody>
      </p:sp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Validation of the </a:t>
            </a:r>
            <a:r>
              <a:rPr kumimoji="0" lang="en-US" altLang="ko-KR" sz="3600" b="1" spc="-150" dirty="0" err="1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Modelling</a:t>
            </a: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Tool </a:t>
            </a:r>
            <a:endParaRPr kumimoji="0" lang="ko-KR" altLang="en-US" sz="36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1" name="Group 26"/>
          <p:cNvGrpSpPr/>
          <p:nvPr/>
        </p:nvGrpSpPr>
        <p:grpSpPr>
          <a:xfrm>
            <a:off x="-24025" y="1556792"/>
            <a:ext cx="5432825" cy="4775324"/>
            <a:chOff x="-231576" y="2902148"/>
            <a:chExt cx="5885560" cy="4775324"/>
          </a:xfrm>
        </p:grpSpPr>
        <p:graphicFrame>
          <p:nvGraphicFramePr>
            <p:cNvPr id="43" name="Object 21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2629031869"/>
                </p:ext>
              </p:extLst>
            </p:nvPr>
          </p:nvGraphicFramePr>
          <p:xfrm>
            <a:off x="-231576" y="2903859"/>
            <a:ext cx="5885560" cy="4773613"/>
          </p:xfrm>
          <a:graphic>
            <a:graphicData uri="http://schemas.openxmlformats.org/presentationml/2006/ole">
              <p:oleObj spid="_x0000_s33946" name="Graph" r:id="rId4" imgW="4153814" imgH="2901696" progId="">
                <p:embed/>
              </p:oleObj>
            </a:graphicData>
          </a:graphic>
        </p:graphicFrame>
        <p:sp>
          <p:nvSpPr>
            <p:cNvPr id="44" name="Rounded Rectangle 34"/>
            <p:cNvSpPr/>
            <p:nvPr/>
          </p:nvSpPr>
          <p:spPr>
            <a:xfrm>
              <a:off x="953891" y="2902148"/>
              <a:ext cx="2820056" cy="3401289"/>
            </a:xfrm>
            <a:prstGeom prst="roundRect">
              <a:avLst>
                <a:gd name="adj" fmla="val 9948"/>
              </a:avLst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36"/>
            <p:cNvCxnSpPr/>
            <p:nvPr/>
          </p:nvCxnSpPr>
          <p:spPr>
            <a:xfrm>
              <a:off x="1243273" y="2974389"/>
              <a:ext cx="0" cy="32794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169590" y="6383667"/>
              <a:ext cx="939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Time (s)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33338" y="3012409"/>
              <a:ext cx="10631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  <a:ea typeface="+mj-ea"/>
                </a:rPr>
                <a:t>#40539</a:t>
              </a:r>
              <a:endParaRPr lang="en-US" sz="1400" b="1" dirty="0">
                <a:latin typeface="+mn-lt"/>
                <a:ea typeface="+mj-ea"/>
              </a:endParaRPr>
            </a:p>
          </p:txBody>
        </p:sp>
      </p:grpSp>
      <p:pic>
        <p:nvPicPr>
          <p:cNvPr id="48" name="Picture 33" descr="figure1a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7" t="20328" b="23261"/>
          <a:stretch/>
        </p:blipFill>
        <p:spPr>
          <a:xfrm>
            <a:off x="153338" y="5058912"/>
            <a:ext cx="4062390" cy="1439136"/>
          </a:xfrm>
          <a:prstGeom prst="rect">
            <a:avLst/>
          </a:prstGeom>
        </p:spPr>
      </p:pic>
      <p:grpSp>
        <p:nvGrpSpPr>
          <p:cNvPr id="56" name="그룹 55"/>
          <p:cNvGrpSpPr/>
          <p:nvPr/>
        </p:nvGrpSpPr>
        <p:grpSpPr>
          <a:xfrm>
            <a:off x="4239655" y="1607716"/>
            <a:ext cx="5433231" cy="4773612"/>
            <a:chOff x="4239655" y="1607716"/>
            <a:chExt cx="5433231" cy="4773612"/>
          </a:xfrm>
        </p:grpSpPr>
        <p:sp>
          <p:nvSpPr>
            <p:cNvPr id="50" name="TextBox 49"/>
            <p:cNvSpPr txBox="1"/>
            <p:nvPr/>
          </p:nvSpPr>
          <p:spPr>
            <a:xfrm>
              <a:off x="6461753" y="5086134"/>
              <a:ext cx="8674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Time (s)</a:t>
              </a:r>
              <a:endParaRPr lang="en-US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01784" y="1706736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#40543</a:t>
              </a:r>
              <a:endParaRPr lang="en-US" sz="1400" b="1" dirty="0">
                <a:latin typeface="+mn-lt"/>
              </a:endParaRPr>
            </a:p>
          </p:txBody>
        </p:sp>
        <p:graphicFrame>
          <p:nvGraphicFramePr>
            <p:cNvPr id="52" name="Object 30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4173171043"/>
                </p:ext>
              </p:extLst>
            </p:nvPr>
          </p:nvGraphicFramePr>
          <p:xfrm>
            <a:off x="4239655" y="1607716"/>
            <a:ext cx="5433231" cy="4773612"/>
          </p:xfrm>
          <a:graphic>
            <a:graphicData uri="http://schemas.openxmlformats.org/presentationml/2006/ole">
              <p:oleObj spid="_x0000_s33947" name="Graph" r:id="rId6" imgW="4153814" imgH="2901696" progId="">
                <p:embed/>
              </p:oleObj>
            </a:graphicData>
          </a:graphic>
        </p:graphicFrame>
        <p:sp>
          <p:nvSpPr>
            <p:cNvPr id="53" name="Rounded Rectangle 31"/>
            <p:cNvSpPr/>
            <p:nvPr/>
          </p:nvSpPr>
          <p:spPr>
            <a:xfrm>
              <a:off x="5369627" y="1615108"/>
              <a:ext cx="2603129" cy="3401289"/>
            </a:xfrm>
            <a:prstGeom prst="roundRect">
              <a:avLst>
                <a:gd name="adj" fmla="val 9948"/>
              </a:avLst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33"/>
            <p:cNvCxnSpPr/>
            <p:nvPr/>
          </p:nvCxnSpPr>
          <p:spPr>
            <a:xfrm>
              <a:off x="5636749" y="1687349"/>
              <a:ext cx="0" cy="327945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32" descr="figure1b4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5" t="22107" b="11546"/>
          <a:stretch/>
        </p:blipFill>
        <p:spPr>
          <a:xfrm>
            <a:off x="4431752" y="5108712"/>
            <a:ext cx="4038589" cy="1670898"/>
          </a:xfrm>
          <a:prstGeom prst="rect">
            <a:avLst/>
          </a:prstGeom>
        </p:spPr>
      </p:pic>
      <p:sp>
        <p:nvSpPr>
          <p:cNvPr id="19" name="Text Box 84"/>
          <p:cNvSpPr txBox="1">
            <a:spLocks noChangeArrowheads="1"/>
          </p:cNvSpPr>
          <p:nvPr/>
        </p:nvSpPr>
        <p:spPr bwMode="auto">
          <a:xfrm>
            <a:off x="539552" y="6544649"/>
            <a:ext cx="3816424" cy="3407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GB" altLang="ko-KR" sz="1600" i="1" dirty="0" smtClean="0">
                <a:latin typeface="+mn-lt"/>
                <a:ea typeface="굴림" charset="-127"/>
              </a:rPr>
              <a:t>K.J. Kim et al, </a:t>
            </a:r>
            <a:r>
              <a:rPr lang="en-GB" altLang="ko-KR" sz="1600" dirty="0" smtClean="0">
                <a:latin typeface="+mn-lt"/>
                <a:ea typeface="굴림" charset="-127"/>
              </a:rPr>
              <a:t>EPS (2011)</a:t>
            </a:r>
            <a:endParaRPr lang="en-GB" altLang="ko-KR" sz="1600" dirty="0">
              <a:latin typeface="+mn-lt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343097" y="5895851"/>
            <a:ext cx="457200" cy="365125"/>
          </a:xfrm>
        </p:spPr>
        <p:txBody>
          <a:bodyPr/>
          <a:lstStyle/>
          <a:p>
            <a:pPr>
              <a:defRPr/>
            </a:pPr>
            <a:fld id="{746B6E33-C9AE-48D4-8021-F0C0D2024F6E}" type="slidenum">
              <a:rPr lang="ko-KR" altLang="en-US">
                <a:latin typeface="+mn-lt"/>
              </a:rPr>
              <a:pPr>
                <a:defRPr/>
              </a:pPr>
              <a:t>43</a:t>
            </a:fld>
            <a:endParaRPr lang="ko-KR" altLang="en-US" dirty="0">
              <a:latin typeface="+mn-lt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57250" y="1090583"/>
            <a:ext cx="7387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latinLnBrk="0" hangingPunct="0">
              <a:buFont typeface="Arial" pitchFamily="34" charset="0"/>
              <a:buChar char="•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ASDEX Upgrade: (3,2) </a:t>
            </a:r>
            <a:r>
              <a:rPr kumimoji="0" lang="en-US" altLang="ko-KR" sz="2000" b="1" dirty="0" err="1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stabilisation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 by ECCD</a:t>
            </a:r>
            <a:endParaRPr kumimoji="0" lang="ko-KR" altLang="en-US" sz="2000" b="1" dirty="0">
              <a:solidFill>
                <a:srgbClr val="7030A0"/>
              </a:solidFill>
              <a:latin typeface="+mn-lt"/>
              <a:ea typeface="HY엽서M" pitchFamily="18" charset="-127"/>
              <a:cs typeface="Arial" charset="0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-58619" y="1594271"/>
            <a:ext cx="5414990" cy="4643041"/>
            <a:chOff x="-252536" y="1496406"/>
            <a:chExt cx="5824025" cy="4993766"/>
          </a:xfrm>
        </p:grpSpPr>
        <p:graphicFrame>
          <p:nvGraphicFramePr>
            <p:cNvPr id="21" name="Object 32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517561241"/>
                </p:ext>
              </p:extLst>
            </p:nvPr>
          </p:nvGraphicFramePr>
          <p:xfrm>
            <a:off x="-252536" y="1496406"/>
            <a:ext cx="5824025" cy="4828032"/>
          </p:xfrm>
          <a:graphic>
            <a:graphicData uri="http://schemas.openxmlformats.org/presentationml/2006/ole">
              <p:oleObj spid="_x0000_s144512" name="Graph" r:id="rId4" imgW="4153814" imgH="2901696" progId="">
                <p:embed/>
              </p:oleObj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3635896" y="1614381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#2</a:t>
              </a:r>
              <a:r>
                <a:rPr lang="en-US" altLang="ko-KR" sz="1400" b="1" dirty="0" smtClean="0">
                  <a:latin typeface="+mn-lt"/>
                </a:rPr>
                <a:t>1133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09085" y="6182395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  <a:cs typeface="Arial" pitchFamily="34" charset="0"/>
                </a:rPr>
                <a:t>Time (s)</a:t>
              </a:r>
              <a:endParaRPr lang="en-US" sz="1400" b="1" dirty="0">
                <a:latin typeface="+mn-lt"/>
                <a:cs typeface="Arial" pitchFamily="34" charset="0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4113583" y="1582649"/>
            <a:ext cx="5426969" cy="4639791"/>
            <a:chOff x="4063682" y="1700808"/>
            <a:chExt cx="5836910" cy="4990270"/>
          </a:xfrm>
        </p:grpSpPr>
        <p:graphicFrame>
          <p:nvGraphicFramePr>
            <p:cNvPr id="26" name="Object 19"/>
            <p:cNvGraphicFramePr>
              <a:graphicFrameLocks noChangeAspect="1"/>
            </p:cNvGraphicFramePr>
            <p:nvPr/>
          </p:nvGraphicFramePr>
          <p:xfrm>
            <a:off x="4063682" y="1700808"/>
            <a:ext cx="5836910" cy="4825874"/>
          </p:xfrm>
          <a:graphic>
            <a:graphicData uri="http://schemas.openxmlformats.org/presentationml/2006/ole">
              <p:oleObj spid="_x0000_s144513" name="Graph" r:id="rId5" imgW="4153814" imgH="2901696" progId="">
                <p:embed/>
              </p:oleObj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7956376" y="1815287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</a:rPr>
                <a:t>#25845</a:t>
              </a:r>
              <a:endParaRPr lang="en-US" sz="1400" b="1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527632" y="6383301"/>
              <a:ext cx="1039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+mn-lt"/>
                  <a:cs typeface="Arial" pitchFamily="34" charset="0"/>
                </a:rPr>
                <a:t>Time (s)</a:t>
              </a:r>
              <a:endParaRPr lang="en-US" sz="1400" b="1" dirty="0">
                <a:latin typeface="+mn-lt"/>
                <a:cs typeface="Arial" pitchFamily="34" charset="0"/>
              </a:endParaRPr>
            </a:p>
          </p:txBody>
        </p:sp>
      </p:grpSp>
      <p:pic>
        <p:nvPicPr>
          <p:cNvPr id="13" name="Picture 8" descr="AUG_2b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6072" y="476672"/>
            <a:ext cx="9144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Validation of the </a:t>
            </a:r>
            <a:r>
              <a:rPr kumimoji="0" lang="en-US" altLang="ko-KR" sz="3600" b="1" spc="-150" dirty="0" err="1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Modelling</a:t>
            </a: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Tool </a:t>
            </a:r>
            <a:endParaRPr kumimoji="0" lang="ko-KR" altLang="en-US" sz="36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5" name="Text Box 84"/>
          <p:cNvSpPr txBox="1">
            <a:spLocks noChangeArrowheads="1"/>
          </p:cNvSpPr>
          <p:nvPr/>
        </p:nvSpPr>
        <p:spPr bwMode="auto">
          <a:xfrm>
            <a:off x="2655494" y="6209602"/>
            <a:ext cx="3816424" cy="3407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GB" altLang="ko-KR" sz="1600" i="1" dirty="0" smtClean="0">
                <a:latin typeface="+mn-lt"/>
              </a:rPr>
              <a:t>Yong-Su Na</a:t>
            </a:r>
            <a:r>
              <a:rPr lang="en-GB" altLang="ko-KR" sz="1600" i="1" dirty="0" smtClean="0">
                <a:latin typeface="+mn-lt"/>
                <a:ea typeface="굴림" charset="-127"/>
              </a:rPr>
              <a:t> et al, </a:t>
            </a:r>
            <a:r>
              <a:rPr lang="en-GB" altLang="ko-KR" sz="1600" dirty="0" smtClean="0">
                <a:latin typeface="+mn-lt"/>
                <a:ea typeface="굴림" charset="-127"/>
              </a:rPr>
              <a:t>IAEA (2010)</a:t>
            </a:r>
            <a:endParaRPr lang="en-GB" altLang="ko-KR" sz="1600" dirty="0">
              <a:latin typeface="+mn-lt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4343097" y="5895851"/>
            <a:ext cx="457200" cy="365125"/>
          </a:xfrm>
        </p:spPr>
        <p:txBody>
          <a:bodyPr/>
          <a:lstStyle/>
          <a:p>
            <a:pPr>
              <a:defRPr/>
            </a:pPr>
            <a:fld id="{746B6E33-C9AE-48D4-8021-F0C0D2024F6E}" type="slidenum">
              <a:rPr lang="ko-KR" altLang="en-US">
                <a:latin typeface="+mn-lt"/>
              </a:rPr>
              <a:pPr>
                <a:defRPr/>
              </a:pPr>
              <a:t>44</a:t>
            </a:fld>
            <a:endParaRPr lang="ko-KR" altLang="en-US" dirty="0">
              <a:latin typeface="+mn-lt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857250" y="1090583"/>
            <a:ext cx="7387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latinLnBrk="0" hangingPunct="0">
              <a:buFont typeface="Arial" pitchFamily="34" charset="0"/>
              <a:buChar char="•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ASDEX Upgrade: (3,2) </a:t>
            </a:r>
            <a:r>
              <a:rPr kumimoji="0" lang="en-US" altLang="ko-KR" sz="2000" b="1" dirty="0" err="1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stabilisation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HY엽서M" pitchFamily="18" charset="-127"/>
                <a:cs typeface="Arial" charset="0"/>
              </a:rPr>
              <a:t> by ECCD</a:t>
            </a:r>
            <a:endParaRPr kumimoji="0" lang="ko-KR" altLang="en-US" sz="2000" b="1" dirty="0">
              <a:solidFill>
                <a:srgbClr val="7030A0"/>
              </a:solidFill>
              <a:latin typeface="+mn-lt"/>
              <a:ea typeface="HY엽서M" pitchFamily="18" charset="-127"/>
              <a:cs typeface="Arial" charset="0"/>
            </a:endParaRPr>
          </a:p>
        </p:txBody>
      </p:sp>
      <p:grpSp>
        <p:nvGrpSpPr>
          <p:cNvPr id="32" name="Group 6"/>
          <p:cNvGrpSpPr/>
          <p:nvPr/>
        </p:nvGrpSpPr>
        <p:grpSpPr>
          <a:xfrm>
            <a:off x="3972866" y="1063186"/>
            <a:ext cx="5983117" cy="5380128"/>
            <a:chOff x="2523778" y="1009504"/>
            <a:chExt cx="6481710" cy="5380128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2266" t="7679" r="5416" b="14636"/>
            <a:stretch/>
          </p:blipFill>
          <p:spPr bwMode="auto">
            <a:xfrm>
              <a:off x="3924300" y="1543058"/>
              <a:ext cx="3305175" cy="2173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3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4202348934"/>
                </p:ext>
              </p:extLst>
            </p:nvPr>
          </p:nvGraphicFramePr>
          <p:xfrm>
            <a:off x="2523778" y="1240184"/>
            <a:ext cx="6481710" cy="2808000"/>
          </p:xfrm>
          <a:graphic>
            <a:graphicData uri="http://schemas.openxmlformats.org/presentationml/2006/ole">
              <p:oleObj spid="_x0000_s145790" name="Graph" r:id="rId5" imgW="5852160" imgH="2937053" progId="">
                <p:embed/>
              </p:oleObj>
            </a:graphicData>
          </a:graphic>
        </p:graphicFrame>
        <p:graphicFrame>
          <p:nvGraphicFramePr>
            <p:cNvPr id="36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551868676"/>
                </p:ext>
              </p:extLst>
            </p:nvPr>
          </p:nvGraphicFramePr>
          <p:xfrm>
            <a:off x="2926389" y="1009504"/>
            <a:ext cx="4194436" cy="3204000"/>
          </p:xfrm>
          <a:graphic>
            <a:graphicData uri="http://schemas.openxmlformats.org/presentationml/2006/ole">
              <p:oleObj spid="_x0000_s145791" name="Graph" r:id="rId6" imgW="4155034" imgH="2901696" progId="">
                <p:embed/>
              </p:oleObj>
            </a:graphicData>
          </a:graphic>
        </p:graphicFrame>
        <p:graphicFrame>
          <p:nvGraphicFramePr>
            <p:cNvPr id="37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300180681"/>
                </p:ext>
              </p:extLst>
            </p:nvPr>
          </p:nvGraphicFramePr>
          <p:xfrm>
            <a:off x="2914049" y="3452757"/>
            <a:ext cx="5851525" cy="2936875"/>
          </p:xfrm>
          <a:graphic>
            <a:graphicData uri="http://schemas.openxmlformats.org/presentationml/2006/ole">
              <p:oleObj spid="_x0000_s145792" name="Graph" r:id="rId7" imgW="5852160" imgH="2937053" progId="">
                <p:embed/>
              </p:oleObj>
            </a:graphicData>
          </a:graphic>
        </p:graphicFrame>
      </p:grpSp>
      <p:grpSp>
        <p:nvGrpSpPr>
          <p:cNvPr id="38" name="Group 4"/>
          <p:cNvGrpSpPr/>
          <p:nvPr/>
        </p:nvGrpSpPr>
        <p:grpSpPr>
          <a:xfrm>
            <a:off x="-214725" y="1052736"/>
            <a:ext cx="5983166" cy="5385065"/>
            <a:chOff x="-232619" y="1246529"/>
            <a:chExt cx="6481763" cy="5385065"/>
          </a:xfrm>
        </p:grpSpPr>
        <p:grpSp>
          <p:nvGrpSpPr>
            <p:cNvPr id="39" name="Group 13"/>
            <p:cNvGrpSpPr/>
            <p:nvPr/>
          </p:nvGrpSpPr>
          <p:grpSpPr>
            <a:xfrm>
              <a:off x="-232619" y="1246529"/>
              <a:ext cx="6481763" cy="3203575"/>
              <a:chOff x="-179446" y="1318455"/>
              <a:chExt cx="6481763" cy="3203575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2502" t="6877" r="5322" b="15165"/>
              <a:stretch/>
            </p:blipFill>
            <p:spPr bwMode="auto">
              <a:xfrm>
                <a:off x="1168136" y="1837204"/>
                <a:ext cx="3354168" cy="21883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aphicFrame>
            <p:nvGraphicFramePr>
              <p:cNvPr id="42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="" xmlns:p14="http://schemas.microsoft.com/office/powerpoint/2010/main" val="1933369869"/>
                  </p:ext>
                </p:extLst>
              </p:nvPr>
            </p:nvGraphicFramePr>
            <p:xfrm>
              <a:off x="162883" y="1318455"/>
              <a:ext cx="4194175" cy="3203575"/>
            </p:xfrm>
            <a:graphic>
              <a:graphicData uri="http://schemas.openxmlformats.org/presentationml/2006/ole">
                <p:oleObj spid="_x0000_s145793" name="Graph" r:id="rId9" imgW="4155034" imgH="2901696" progId="">
                  <p:embed/>
                </p:oleObj>
              </a:graphicData>
            </a:graphic>
          </p:graphicFrame>
          <p:graphicFrame>
            <p:nvGraphicFramePr>
              <p:cNvPr id="43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="" xmlns:p14="http://schemas.microsoft.com/office/powerpoint/2010/main" val="918171914"/>
                  </p:ext>
                </p:extLst>
              </p:nvPr>
            </p:nvGraphicFramePr>
            <p:xfrm>
              <a:off x="-179446" y="1577247"/>
              <a:ext cx="6481763" cy="2808288"/>
            </p:xfrm>
            <a:graphic>
              <a:graphicData uri="http://schemas.openxmlformats.org/presentationml/2006/ole">
                <p:oleObj spid="_x0000_s145794" name="Graph" r:id="rId10" imgW="5852160" imgH="2937053" progId="">
                  <p:embed/>
                </p:oleObj>
              </a:graphicData>
            </a:graphic>
          </p:graphicFrame>
        </p:grpSp>
        <p:graphicFrame>
          <p:nvGraphicFramePr>
            <p:cNvPr id="4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798652956"/>
                </p:ext>
              </p:extLst>
            </p:nvPr>
          </p:nvGraphicFramePr>
          <p:xfrm>
            <a:off x="104208" y="3694719"/>
            <a:ext cx="5851525" cy="2936875"/>
          </p:xfrm>
          <a:graphic>
            <a:graphicData uri="http://schemas.openxmlformats.org/presentationml/2006/ole">
              <p:oleObj spid="_x0000_s145795" name="Graph" r:id="rId11" imgW="5852160" imgH="2937053" progId="">
                <p:embed/>
              </p:oleObj>
            </a:graphicData>
          </a:graphic>
        </p:graphicFrame>
      </p:grpSp>
      <p:pic>
        <p:nvPicPr>
          <p:cNvPr id="16" name="Picture 8" descr="AUG_2b_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06072" y="476672"/>
            <a:ext cx="9144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Validation of the </a:t>
            </a:r>
            <a:r>
              <a:rPr kumimoji="0" lang="en-US" altLang="ko-KR" sz="3600" b="1" spc="-150" dirty="0" err="1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Modelling</a:t>
            </a:r>
            <a:r>
              <a:rPr kumimoji="0" lang="en-US" altLang="ko-KR" sz="36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 Tool </a:t>
            </a:r>
            <a:endParaRPr kumimoji="0" lang="ko-KR" altLang="en-US" sz="36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" name="Text Box 84"/>
          <p:cNvSpPr txBox="1">
            <a:spLocks noChangeArrowheads="1"/>
          </p:cNvSpPr>
          <p:nvPr/>
        </p:nvSpPr>
        <p:spPr bwMode="auto">
          <a:xfrm>
            <a:off x="2655494" y="6209602"/>
            <a:ext cx="3816424" cy="3407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FontTx/>
              <a:buNone/>
            </a:pPr>
            <a:r>
              <a:rPr lang="en-GB" altLang="ko-KR" sz="1600" i="1" dirty="0" smtClean="0">
                <a:latin typeface="+mn-lt"/>
              </a:rPr>
              <a:t>Yong-Su Na</a:t>
            </a:r>
            <a:r>
              <a:rPr lang="en-GB" altLang="ko-KR" sz="1600" i="1" dirty="0" smtClean="0">
                <a:latin typeface="+mn-lt"/>
                <a:ea typeface="굴림" charset="-127"/>
              </a:rPr>
              <a:t> et al, </a:t>
            </a:r>
            <a:r>
              <a:rPr lang="en-GB" altLang="ko-KR" sz="1600" dirty="0" smtClean="0">
                <a:latin typeface="+mn-lt"/>
                <a:ea typeface="굴림" charset="-127"/>
              </a:rPr>
              <a:t>IAEA (2010)</a:t>
            </a:r>
            <a:endParaRPr lang="en-GB" altLang="ko-KR" sz="1600" dirty="0">
              <a:latin typeface="+mn-lt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406134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27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Real-time Feedback Control of NTMs in KSTAR</a:t>
            </a:r>
            <a:endParaRPr kumimoji="0" lang="ko-KR" altLang="en-US" sz="27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ctangle 47"/>
          <p:cNvSpPr/>
          <p:nvPr/>
        </p:nvSpPr>
        <p:spPr>
          <a:xfrm>
            <a:off x="1514429" y="1628800"/>
            <a:ext cx="2060537" cy="576064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Launcher angle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2422" y="3326216"/>
            <a:ext cx="1630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itchFamily="34" charset="0"/>
              </a:rPr>
              <a:t>ECH &amp; ECCD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7210" y="4510282"/>
            <a:ext cx="2551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itchFamily="34" charset="0"/>
              </a:rPr>
              <a:t>j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1725" y="3803850"/>
            <a:ext cx="3417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itchFamily="34" charset="0"/>
              </a:rPr>
              <a:t>q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702" y="3803850"/>
            <a:ext cx="4299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itchFamily="34" charset="0"/>
              </a:rPr>
              <a:t>T</a:t>
            </a:r>
            <a:r>
              <a:rPr kumimoji="0" lang="en-US" sz="2200" b="1" i="0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itchFamily="34" charset="0"/>
              </a:rPr>
              <a:t>e</a:t>
            </a:r>
            <a:endParaRPr kumimoji="0" lang="en-US" sz="2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  <p:cxnSp>
        <p:nvCxnSpPr>
          <p:cNvPr id="8" name="Straight Arrow Connector 52"/>
          <p:cNvCxnSpPr/>
          <p:nvPr/>
        </p:nvCxnSpPr>
        <p:spPr>
          <a:xfrm>
            <a:off x="2544698" y="2290520"/>
            <a:ext cx="0" cy="1066472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none" w="med" len="med"/>
            <a:tailEnd type="triangle" w="lg" len="med"/>
          </a:ln>
          <a:effectLst/>
        </p:spPr>
      </p:cxnSp>
      <p:sp>
        <p:nvSpPr>
          <p:cNvPr id="9" name="Arc 53"/>
          <p:cNvSpPr/>
          <p:nvPr/>
        </p:nvSpPr>
        <p:spPr>
          <a:xfrm>
            <a:off x="384822" y="3528304"/>
            <a:ext cx="4187178" cy="1224136"/>
          </a:xfrm>
          <a:prstGeom prst="arc">
            <a:avLst>
              <a:gd name="adj1" fmla="val 19558552"/>
              <a:gd name="adj2" fmla="val 21135284"/>
            </a:avLst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triangle" w="lg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0" name="Arc 54"/>
          <p:cNvSpPr/>
          <p:nvPr/>
        </p:nvSpPr>
        <p:spPr>
          <a:xfrm>
            <a:off x="384822" y="3528304"/>
            <a:ext cx="4187178" cy="1224136"/>
          </a:xfrm>
          <a:prstGeom prst="arc">
            <a:avLst>
              <a:gd name="adj1" fmla="val 11320505"/>
              <a:gd name="adj2" fmla="val 13092294"/>
            </a:avLst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triangle" w="lg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1" name="Arc 55"/>
          <p:cNvSpPr/>
          <p:nvPr/>
        </p:nvSpPr>
        <p:spPr>
          <a:xfrm>
            <a:off x="450927" y="3528304"/>
            <a:ext cx="4187178" cy="1224136"/>
          </a:xfrm>
          <a:prstGeom prst="arc">
            <a:avLst>
              <a:gd name="adj1" fmla="val 6998849"/>
              <a:gd name="adj2" fmla="val 10551538"/>
            </a:avLst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triangle" w="lg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sp>
        <p:nvSpPr>
          <p:cNvPr id="12" name="Arc 56"/>
          <p:cNvSpPr/>
          <p:nvPr/>
        </p:nvSpPr>
        <p:spPr>
          <a:xfrm>
            <a:off x="317989" y="3528304"/>
            <a:ext cx="4187178" cy="1224136"/>
          </a:xfrm>
          <a:prstGeom prst="arc">
            <a:avLst>
              <a:gd name="adj1" fmla="val 225274"/>
              <a:gd name="adj2" fmla="val 3434842"/>
            </a:avLst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triangle" w="lg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cxnSp>
        <p:nvCxnSpPr>
          <p:cNvPr id="13" name="Straight Arrow Connector 57"/>
          <p:cNvCxnSpPr/>
          <p:nvPr/>
        </p:nvCxnSpPr>
        <p:spPr>
          <a:xfrm>
            <a:off x="2544698" y="3789040"/>
            <a:ext cx="0" cy="64800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none" w="med" len="med"/>
            <a:tailEnd type="triangle" w="lg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916209" y="3212976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P</a:t>
            </a:r>
            <a:r>
              <a:rPr kumimoji="0" lang="en-US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ECH</a:t>
            </a:r>
            <a:endParaRPr kumimoji="0" lang="en-US" sz="2200" b="1" i="0" u="none" strike="noStrike" kern="0" cap="none" spc="0" normalizeH="0" baseline="-2500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15" name="Rectangle 59"/>
          <p:cNvSpPr/>
          <p:nvPr/>
        </p:nvSpPr>
        <p:spPr>
          <a:xfrm>
            <a:off x="2561901" y="3851756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j</a:t>
            </a:r>
            <a:r>
              <a:rPr kumimoji="0" lang="en-US" sz="1800" b="1" i="0" u="none" strike="noStrike" kern="0" cap="none" spc="0" normalizeH="0" baseline="-2500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ECCD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60"/>
          <p:cNvSpPr/>
          <p:nvPr/>
        </p:nvSpPr>
        <p:spPr>
          <a:xfrm>
            <a:off x="916209" y="4509120"/>
            <a:ext cx="4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j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OH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1653" y="2398119"/>
            <a:ext cx="23262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noProof="0" dirty="0" smtClean="0">
                <a:solidFill>
                  <a:sysClr val="windowText" lastClr="000000"/>
                </a:solidFill>
                <a:latin typeface="Candara" pitchFamily="34" charset="0"/>
              </a:rPr>
              <a:t>Island width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 pitchFamily="34" charset="0"/>
              </a:rPr>
              <a:t>Location of Island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18" name="Arc 62"/>
          <p:cNvSpPr/>
          <p:nvPr/>
        </p:nvSpPr>
        <p:spPr>
          <a:xfrm>
            <a:off x="3267818" y="2420888"/>
            <a:ext cx="2858164" cy="1656184"/>
          </a:xfrm>
          <a:prstGeom prst="arc">
            <a:avLst>
              <a:gd name="adj1" fmla="val 21578384"/>
              <a:gd name="adj2" fmla="val 5521921"/>
            </a:avLst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  <a:headEnd type="triangle" w="lg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cxnSp>
        <p:nvCxnSpPr>
          <p:cNvPr id="19" name="Straight Arrow Connector 63"/>
          <p:cNvCxnSpPr>
            <a:stCxn id="17" idx="1"/>
          </p:cNvCxnSpPr>
          <p:nvPr/>
        </p:nvCxnSpPr>
        <p:spPr>
          <a:xfrm flipH="1" flipV="1">
            <a:off x="2644401" y="2704860"/>
            <a:ext cx="3047252" cy="77980"/>
          </a:xfrm>
          <a:prstGeom prst="straightConnector1">
            <a:avLst/>
          </a:prstGeom>
          <a:noFill/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dash"/>
            <a:headEnd type="none" w="lg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707904" y="2492896"/>
            <a:ext cx="1279517" cy="40011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79646">
                <a:lumMod val="40000"/>
                <a:lumOff val="6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ndara" pitchFamily="34" charset="0"/>
              </a:rPr>
              <a:t>controller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21" name="Line Callout 1 (Border and Accent Bar) 68"/>
          <p:cNvSpPr/>
          <p:nvPr/>
        </p:nvSpPr>
        <p:spPr>
          <a:xfrm>
            <a:off x="6167254" y="4509121"/>
            <a:ext cx="2326412" cy="1004977"/>
          </a:xfrm>
          <a:prstGeom prst="accentBorderCallout1">
            <a:avLst>
              <a:gd name="adj1" fmla="val 49984"/>
              <a:gd name="adj2" fmla="val -7792"/>
              <a:gd name="adj3" fmla="val 164566"/>
              <a:gd name="adj4" fmla="val -55962"/>
            </a:avLst>
          </a:prstGeom>
          <a:solidFill>
            <a:sysClr val="window" lastClr="FFFFFF"/>
          </a:solidFill>
          <a:ln w="25400" cap="flat" cmpd="sng" algn="ctr">
            <a:solidFill>
              <a:srgbClr val="F79646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Alignment between NTM and ECCD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grpSp>
        <p:nvGrpSpPr>
          <p:cNvPr id="22" name="그룹 7"/>
          <p:cNvGrpSpPr/>
          <p:nvPr/>
        </p:nvGrpSpPr>
        <p:grpSpPr>
          <a:xfrm>
            <a:off x="517396" y="5373217"/>
            <a:ext cx="8109209" cy="1092607"/>
            <a:chOff x="4067944" y="6150186"/>
            <a:chExt cx="7992888" cy="1092607"/>
          </a:xfrm>
        </p:grpSpPr>
        <p:sp>
          <p:nvSpPr>
            <p:cNvPr id="23" name="직사각형 8"/>
            <p:cNvSpPr/>
            <p:nvPr/>
          </p:nvSpPr>
          <p:spPr>
            <a:xfrm>
              <a:off x="4067944" y="6184184"/>
              <a:ext cx="91440" cy="1033272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03082" y="6150186"/>
              <a:ext cx="785775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맑은 고딕" pitchFamily="50" charset="-127"/>
                  <a:cs typeface="Verdana"/>
                </a:rPr>
                <a:t>To control the NTM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맑은 고딕" pitchFamily="50" charset="-127"/>
                  <a:cs typeface="Verdana"/>
                </a:rPr>
                <a:t>Replacing the missing bootstrap current inside island 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맑은 고딕" pitchFamily="50" charset="-127"/>
                  <a:cs typeface="Verdana"/>
                </a:rPr>
                <a:t>by </a:t>
              </a:r>
              <a:r>
                <a:rPr kumimoji="0" lang="en-US" altLang="ko-KR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맑은 고딕" pitchFamily="50" charset="-127"/>
                  <a:cs typeface="Verdana"/>
                </a:rPr>
                <a:t>localised</a:t>
              </a: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맑은 고딕" pitchFamily="50" charset="-127"/>
                  <a:cs typeface="Verdana"/>
                </a:rPr>
                <a:t> external current drive</a:t>
              </a:r>
            </a:p>
          </p:txBody>
        </p:sp>
      </p:grpSp>
      <p:grpSp>
        <p:nvGrpSpPr>
          <p:cNvPr id="25" name="Group 70"/>
          <p:cNvGrpSpPr>
            <a:grpSpLocks noChangeAspect="1"/>
          </p:cNvGrpSpPr>
          <p:nvPr/>
        </p:nvGrpSpPr>
        <p:grpSpPr>
          <a:xfrm>
            <a:off x="4383295" y="1412776"/>
            <a:ext cx="1451615" cy="937998"/>
            <a:chOff x="3563888" y="4176376"/>
            <a:chExt cx="2016224" cy="936104"/>
          </a:xfrm>
        </p:grpSpPr>
        <p:sp>
          <p:nvSpPr>
            <p:cNvPr id="26" name="Arc 91"/>
            <p:cNvSpPr/>
            <p:nvPr/>
          </p:nvSpPr>
          <p:spPr>
            <a:xfrm>
              <a:off x="3932636" y="4176376"/>
              <a:ext cx="1296144" cy="573020"/>
            </a:xfrm>
            <a:prstGeom prst="arc">
              <a:avLst>
                <a:gd name="adj1" fmla="val 568037"/>
                <a:gd name="adj2" fmla="val 9940115"/>
              </a:avLst>
            </a:prstGeom>
            <a:solidFill>
              <a:srgbClr val="FFFFFF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27" name="Arc 92"/>
            <p:cNvSpPr/>
            <p:nvPr/>
          </p:nvSpPr>
          <p:spPr>
            <a:xfrm>
              <a:off x="4212004" y="4557250"/>
              <a:ext cx="792000" cy="253550"/>
            </a:xfrm>
            <a:prstGeom prst="arc">
              <a:avLst>
                <a:gd name="adj1" fmla="val 10761532"/>
                <a:gd name="adj2" fmla="val 0"/>
              </a:avLst>
            </a:prstGeom>
            <a:solidFill>
              <a:srgbClr val="FFFFFF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28" name="Oval 93"/>
            <p:cNvSpPr/>
            <p:nvPr/>
          </p:nvSpPr>
          <p:spPr>
            <a:xfrm>
              <a:off x="3563888" y="4176376"/>
              <a:ext cx="2016224" cy="936104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ndara" pitchFamily="34" charset="0"/>
                </a:rPr>
                <a:t>plasma</a:t>
              </a:r>
            </a:p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prstClr val="black"/>
                </a:solidFill>
                <a:latin typeface="Candara" pitchFamily="34" charset="0"/>
              </a:endParaRPr>
            </a:p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ndara" pitchFamily="34" charset="0"/>
                </a:rPr>
                <a:t>response</a:t>
              </a:r>
              <a:endParaRPr lang="en-US" sz="1600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</p:grpSp>
      <p:pic>
        <p:nvPicPr>
          <p:cNvPr id="29" name="Picture 60" descr="optimal_raytraces2"/>
          <p:cNvPicPr>
            <a:picLocks noChangeAspect="1" noChangeArrowheads="1"/>
          </p:cNvPicPr>
          <p:nvPr/>
        </p:nvPicPr>
        <p:blipFill>
          <a:blip r:embed="rId3" cstate="print"/>
          <a:srcRect l="8246" t="7492" r="2577"/>
          <a:stretch>
            <a:fillRect/>
          </a:stretch>
        </p:blipFill>
        <p:spPr bwMode="auto">
          <a:xfrm>
            <a:off x="652540" y="1348534"/>
            <a:ext cx="728952" cy="1216370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sx="-80000" sy="-18000" rotWithShape="0">
              <a:srgbClr val="000000">
                <a:alpha val="0"/>
              </a:srgbClr>
            </a:outerShdw>
          </a:effec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7524328" y="1700808"/>
            <a:ext cx="1063503" cy="1034703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sx="1000" sy="1000" rotWithShape="0">
              <a:srgbClr val="000000">
                <a:alpha val="0"/>
              </a:srgb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1285471" y="4211796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j</a:t>
            </a:r>
            <a:r>
              <a:rPr kumimoji="0" lang="en-US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ndara" pitchFamily="34" charset="0"/>
              </a:rPr>
              <a:t>bs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System Identification</a:t>
            </a:r>
            <a:endParaRPr kumimoji="0" lang="ko-KR" altLang="en-US" sz="30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6" name="그룹 2"/>
          <p:cNvGrpSpPr/>
          <p:nvPr/>
        </p:nvGrpSpPr>
        <p:grpSpPr>
          <a:xfrm>
            <a:off x="378487" y="1196752"/>
            <a:ext cx="8181648" cy="1046440"/>
            <a:chOff x="4139956" y="4060300"/>
            <a:chExt cx="4569660" cy="1046440"/>
          </a:xfrm>
        </p:grpSpPr>
        <p:sp>
          <p:nvSpPr>
            <p:cNvPr id="7" name="TextBox 6"/>
            <p:cNvSpPr txBox="1"/>
            <p:nvPr/>
          </p:nvSpPr>
          <p:spPr>
            <a:xfrm>
              <a:off x="4173117" y="4060300"/>
              <a:ext cx="453649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Verdana"/>
                  <a:cs typeface="Verdana"/>
                </a:rPr>
                <a:t>Defining the input and the output parameter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1200" b="0" dirty="0" smtClean="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The input parameter: the </a:t>
              </a:r>
              <a:r>
                <a:rPr lang="en-US" sz="1600" b="0" dirty="0" err="1" smtClean="0">
                  <a:solidFill>
                    <a:prstClr val="black"/>
                  </a:solidFill>
                  <a:latin typeface="Verdana"/>
                  <a:cs typeface="Verdana"/>
                </a:rPr>
                <a:t>poloidal</a:t>
              </a: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 angle of the ECCD launcher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The output parameter: the width of the (3,2) island</a:t>
              </a:r>
              <a:endParaRPr lang="en-US" sz="1600" b="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직사각형 4"/>
            <p:cNvSpPr/>
            <p:nvPr/>
          </p:nvSpPr>
          <p:spPr>
            <a:xfrm>
              <a:off x="4139956" y="4103706"/>
              <a:ext cx="32171" cy="936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9" name="그룹 5"/>
          <p:cNvGrpSpPr/>
          <p:nvPr/>
        </p:nvGrpSpPr>
        <p:grpSpPr>
          <a:xfrm>
            <a:off x="378488" y="2420888"/>
            <a:ext cx="8646930" cy="1292662"/>
            <a:chOff x="4139956" y="4060300"/>
            <a:chExt cx="4829532" cy="1292662"/>
          </a:xfrm>
        </p:grpSpPr>
        <p:sp>
          <p:nvSpPr>
            <p:cNvPr id="10" name="TextBox 9"/>
            <p:cNvSpPr txBox="1"/>
            <p:nvPr/>
          </p:nvSpPr>
          <p:spPr>
            <a:xfrm>
              <a:off x="4173117" y="4060300"/>
              <a:ext cx="479637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Verdana"/>
                  <a:cs typeface="Verdana"/>
                </a:rPr>
                <a:t>Simulation by ASTRA with/without modulation of the input parameter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1200" b="0" dirty="0" smtClean="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err="1" smtClean="0">
                  <a:solidFill>
                    <a:prstClr val="black"/>
                  </a:solidFill>
                  <a:latin typeface="Verdana"/>
                  <a:cs typeface="Verdana"/>
                </a:rPr>
                <a:t>Pseudobinary</a:t>
              </a: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 noise modulation applied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Creating a database for the difference between with and without modulation case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Reference case: without ECCD as well as without modulation</a:t>
              </a:r>
              <a:endParaRPr lang="en-US" sz="1600" b="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11" name="직사각형 7"/>
            <p:cNvSpPr/>
            <p:nvPr/>
          </p:nvSpPr>
          <p:spPr>
            <a:xfrm>
              <a:off x="4139956" y="4103706"/>
              <a:ext cx="32171" cy="118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12" name="Group 21"/>
          <p:cNvGrpSpPr>
            <a:grpSpLocks noChangeAspect="1"/>
          </p:cNvGrpSpPr>
          <p:nvPr/>
        </p:nvGrpSpPr>
        <p:grpSpPr>
          <a:xfrm>
            <a:off x="3361858" y="4077072"/>
            <a:ext cx="2636304" cy="1224000"/>
            <a:chOff x="3563888" y="4176376"/>
            <a:chExt cx="2016224" cy="936104"/>
          </a:xfrm>
        </p:grpSpPr>
        <p:sp>
          <p:nvSpPr>
            <p:cNvPr id="13" name="Arc 23"/>
            <p:cNvSpPr/>
            <p:nvPr/>
          </p:nvSpPr>
          <p:spPr>
            <a:xfrm>
              <a:off x="3932636" y="4176376"/>
              <a:ext cx="1296144" cy="573020"/>
            </a:xfrm>
            <a:prstGeom prst="arc">
              <a:avLst>
                <a:gd name="adj1" fmla="val 568037"/>
                <a:gd name="adj2" fmla="val 9940115"/>
              </a:avLst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14" name="Arc 24"/>
            <p:cNvSpPr/>
            <p:nvPr/>
          </p:nvSpPr>
          <p:spPr>
            <a:xfrm>
              <a:off x="4212004" y="4557250"/>
              <a:ext cx="792000" cy="253550"/>
            </a:xfrm>
            <a:prstGeom prst="arc">
              <a:avLst>
                <a:gd name="adj1" fmla="val 10761532"/>
                <a:gd name="adj2" fmla="val 0"/>
              </a:avLst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 dirty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15" name="Oval 25"/>
            <p:cNvSpPr/>
            <p:nvPr/>
          </p:nvSpPr>
          <p:spPr>
            <a:xfrm>
              <a:off x="3563888" y="4176376"/>
              <a:ext cx="2016224" cy="936104"/>
            </a:xfrm>
            <a:prstGeom prst="ellipse">
              <a:avLst/>
            </a:prstGeom>
            <a:noFill/>
            <a:scene3d>
              <a:camera prst="orthographicFront"/>
              <a:lightRig rig="threePt" dir="t"/>
            </a:scene3d>
            <a:sp3d prstMaterial="matte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Candara" pitchFamily="34" charset="0"/>
                </a:rPr>
                <a:t>plasma</a:t>
              </a:r>
            </a:p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2400" dirty="0" smtClean="0">
                <a:solidFill>
                  <a:prstClr val="black"/>
                </a:solidFill>
                <a:latin typeface="Candara" pitchFamily="34" charset="0"/>
              </a:endParaRPr>
            </a:p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Candara" pitchFamily="34" charset="0"/>
                </a:rPr>
                <a:t>response</a:t>
              </a:r>
              <a:endParaRPr lang="en-US" sz="2400" dirty="0">
                <a:solidFill>
                  <a:prstClr val="black"/>
                </a:solidFill>
                <a:latin typeface="Candara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9552" y="4365911"/>
            <a:ext cx="23042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ndara" pitchFamily="34" charset="0"/>
              </a:rPr>
              <a:t>the </a:t>
            </a:r>
            <a:r>
              <a:rPr lang="en-US" dirty="0" err="1" smtClean="0">
                <a:solidFill>
                  <a:prstClr val="black"/>
                </a:solidFill>
                <a:latin typeface="Candara" pitchFamily="34" charset="0"/>
              </a:rPr>
              <a:t>poloidal</a:t>
            </a:r>
            <a:r>
              <a:rPr lang="en-US" dirty="0" smtClean="0">
                <a:solidFill>
                  <a:prstClr val="black"/>
                </a:solidFill>
                <a:latin typeface="Candara" pitchFamily="34" charset="0"/>
              </a:rPr>
              <a:t> angle</a:t>
            </a:r>
          </a:p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ndara" pitchFamily="34" charset="0"/>
              </a:rPr>
              <a:t>of the ECCD launcher</a:t>
            </a:r>
            <a:endParaRPr lang="en-US" b="0" dirty="0">
              <a:solidFill>
                <a:prstClr val="black"/>
              </a:solidFill>
              <a:latin typeface="Candara" pitchFamily="34" charset="0"/>
            </a:endParaRPr>
          </a:p>
        </p:txBody>
      </p:sp>
      <p:cxnSp>
        <p:nvCxnSpPr>
          <p:cNvPr id="17" name="Straight Arrow Connector 27"/>
          <p:cNvCxnSpPr/>
          <p:nvPr/>
        </p:nvCxnSpPr>
        <p:spPr>
          <a:xfrm flipV="1">
            <a:off x="2789214" y="4689076"/>
            <a:ext cx="518052" cy="1"/>
          </a:xfrm>
          <a:prstGeom prst="straightConnector1">
            <a:avLst/>
          </a:prstGeom>
          <a:ln w="38100" cap="rnd"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8"/>
          <p:cNvCxnSpPr/>
          <p:nvPr/>
        </p:nvCxnSpPr>
        <p:spPr>
          <a:xfrm flipV="1">
            <a:off x="6053102" y="4684203"/>
            <a:ext cx="518052" cy="1"/>
          </a:xfrm>
          <a:prstGeom prst="straightConnector1">
            <a:avLst/>
          </a:prstGeom>
          <a:ln w="38100" cap="rnd"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29"/>
          <p:cNvGrpSpPr>
            <a:grpSpLocks noChangeAspect="1"/>
          </p:cNvGrpSpPr>
          <p:nvPr/>
        </p:nvGrpSpPr>
        <p:grpSpPr>
          <a:xfrm>
            <a:off x="579836" y="5256207"/>
            <a:ext cx="2178314" cy="189021"/>
            <a:chOff x="755576" y="5265204"/>
            <a:chExt cx="2074584" cy="180020"/>
          </a:xfrm>
        </p:grpSpPr>
        <p:cxnSp>
          <p:nvCxnSpPr>
            <p:cNvPr id="21" name="Elbow Connector 30"/>
            <p:cNvCxnSpPr/>
            <p:nvPr/>
          </p:nvCxnSpPr>
          <p:spPr>
            <a:xfrm>
              <a:off x="755576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31"/>
            <p:cNvCxnSpPr/>
            <p:nvPr/>
          </p:nvCxnSpPr>
          <p:spPr>
            <a:xfrm>
              <a:off x="1057256" y="5265204"/>
              <a:ext cx="0" cy="180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Elbow Connector 32"/>
            <p:cNvCxnSpPr/>
            <p:nvPr/>
          </p:nvCxnSpPr>
          <p:spPr>
            <a:xfrm>
              <a:off x="1057256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33"/>
            <p:cNvCxnSpPr/>
            <p:nvPr/>
          </p:nvCxnSpPr>
          <p:spPr>
            <a:xfrm>
              <a:off x="1358286" y="5265204"/>
              <a:ext cx="0" cy="180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Elbow Connector 34"/>
            <p:cNvCxnSpPr/>
            <p:nvPr/>
          </p:nvCxnSpPr>
          <p:spPr>
            <a:xfrm>
              <a:off x="1362704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35"/>
            <p:cNvCxnSpPr/>
            <p:nvPr/>
          </p:nvCxnSpPr>
          <p:spPr>
            <a:xfrm>
              <a:off x="1651386" y="5265204"/>
              <a:ext cx="0" cy="180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Elbow Connector 36"/>
            <p:cNvCxnSpPr/>
            <p:nvPr/>
          </p:nvCxnSpPr>
          <p:spPr>
            <a:xfrm>
              <a:off x="1654815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37"/>
            <p:cNvCxnSpPr/>
            <p:nvPr/>
          </p:nvCxnSpPr>
          <p:spPr>
            <a:xfrm>
              <a:off x="1952416" y="5265204"/>
              <a:ext cx="0" cy="180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Elbow Connector 38"/>
            <p:cNvCxnSpPr/>
            <p:nvPr/>
          </p:nvCxnSpPr>
          <p:spPr>
            <a:xfrm>
              <a:off x="1952416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9"/>
            <p:cNvCxnSpPr/>
            <p:nvPr/>
          </p:nvCxnSpPr>
          <p:spPr>
            <a:xfrm>
              <a:off x="2241098" y="5265204"/>
              <a:ext cx="0" cy="180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Elbow Connector 40"/>
            <p:cNvCxnSpPr/>
            <p:nvPr/>
          </p:nvCxnSpPr>
          <p:spPr>
            <a:xfrm>
              <a:off x="2254096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41"/>
            <p:cNvCxnSpPr/>
            <p:nvPr/>
          </p:nvCxnSpPr>
          <p:spPr>
            <a:xfrm>
              <a:off x="2542128" y="5265204"/>
              <a:ext cx="0" cy="18000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Elbow Connector 42"/>
            <p:cNvCxnSpPr/>
            <p:nvPr/>
          </p:nvCxnSpPr>
          <p:spPr>
            <a:xfrm>
              <a:off x="2542128" y="5265204"/>
              <a:ext cx="288032" cy="180020"/>
            </a:xfrm>
            <a:prstGeom prst="bentConnector3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Up-Down Arrow 43"/>
          <p:cNvSpPr>
            <a:spLocks/>
          </p:cNvSpPr>
          <p:nvPr/>
        </p:nvSpPr>
        <p:spPr>
          <a:xfrm>
            <a:off x="7079772" y="4948796"/>
            <a:ext cx="432000" cy="856468"/>
          </a:xfrm>
          <a:prstGeom prst="up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맑은 고딕"/>
            </a:endParaRPr>
          </a:p>
        </p:txBody>
      </p:sp>
      <p:grpSp>
        <p:nvGrpSpPr>
          <p:cNvPr id="38" name="Group 5"/>
          <p:cNvGrpSpPr>
            <a:grpSpLocks/>
          </p:cNvGrpSpPr>
          <p:nvPr/>
        </p:nvGrpSpPr>
        <p:grpSpPr bwMode="auto">
          <a:xfrm>
            <a:off x="5966023" y="5112480"/>
            <a:ext cx="2548095" cy="521176"/>
            <a:chOff x="2531" y="2073"/>
            <a:chExt cx="2293" cy="469"/>
          </a:xfrm>
        </p:grpSpPr>
        <p:sp>
          <p:nvSpPr>
            <p:cNvPr id="39" name="Oval 6"/>
            <p:cNvSpPr>
              <a:spLocks noChangeArrowheads="1"/>
            </p:cNvSpPr>
            <p:nvPr/>
          </p:nvSpPr>
          <p:spPr bwMode="auto">
            <a:xfrm>
              <a:off x="3010" y="2152"/>
              <a:ext cx="1454" cy="292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40" name="Oval 7"/>
            <p:cNvSpPr>
              <a:spLocks noChangeArrowheads="1"/>
            </p:cNvSpPr>
            <p:nvPr/>
          </p:nvSpPr>
          <p:spPr bwMode="auto">
            <a:xfrm>
              <a:off x="3367" y="2225"/>
              <a:ext cx="741" cy="155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41" name="Freeform 8"/>
            <p:cNvSpPr>
              <a:spLocks/>
            </p:cNvSpPr>
            <p:nvPr/>
          </p:nvSpPr>
          <p:spPr bwMode="auto">
            <a:xfrm>
              <a:off x="2531" y="2073"/>
              <a:ext cx="2293" cy="250"/>
            </a:xfrm>
            <a:custGeom>
              <a:avLst/>
              <a:gdLst>
                <a:gd name="T0" fmla="*/ 0 w 3863"/>
                <a:gd name="T1" fmla="*/ 424 h 618"/>
                <a:gd name="T2" fmla="*/ 115 w 3863"/>
                <a:gd name="T3" fmla="*/ 498 h 618"/>
                <a:gd name="T4" fmla="*/ 221 w 3863"/>
                <a:gd name="T5" fmla="*/ 546 h 618"/>
                <a:gd name="T6" fmla="*/ 509 w 3863"/>
                <a:gd name="T7" fmla="*/ 450 h 618"/>
                <a:gd name="T8" fmla="*/ 845 w 3863"/>
                <a:gd name="T9" fmla="*/ 306 h 618"/>
                <a:gd name="T10" fmla="*/ 1181 w 3863"/>
                <a:gd name="T11" fmla="*/ 162 h 618"/>
                <a:gd name="T12" fmla="*/ 1537 w 3863"/>
                <a:gd name="T13" fmla="*/ 46 h 618"/>
                <a:gd name="T14" fmla="*/ 1948 w 3863"/>
                <a:gd name="T15" fmla="*/ 5 h 618"/>
                <a:gd name="T16" fmla="*/ 2333 w 3863"/>
                <a:gd name="T17" fmla="*/ 18 h 618"/>
                <a:gd name="T18" fmla="*/ 2687 w 3863"/>
                <a:gd name="T19" fmla="*/ 95 h 618"/>
                <a:gd name="T20" fmla="*/ 3057 w 3863"/>
                <a:gd name="T21" fmla="*/ 227 h 618"/>
                <a:gd name="T22" fmla="*/ 3295 w 3863"/>
                <a:gd name="T23" fmla="*/ 383 h 618"/>
                <a:gd name="T24" fmla="*/ 3485 w 3863"/>
                <a:gd name="T25" fmla="*/ 546 h 618"/>
                <a:gd name="T26" fmla="*/ 3581 w 3863"/>
                <a:gd name="T27" fmla="*/ 594 h 618"/>
                <a:gd name="T28" fmla="*/ 3677 w 3863"/>
                <a:gd name="T29" fmla="*/ 594 h 618"/>
                <a:gd name="T30" fmla="*/ 3863 w 3863"/>
                <a:gd name="T31" fmla="*/ 449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63" h="618">
                  <a:moveTo>
                    <a:pt x="0" y="424"/>
                  </a:moveTo>
                  <a:cubicBezTo>
                    <a:pt x="19" y="436"/>
                    <a:pt x="78" y="478"/>
                    <a:pt x="115" y="498"/>
                  </a:cubicBezTo>
                  <a:cubicBezTo>
                    <a:pt x="152" y="518"/>
                    <a:pt x="155" y="554"/>
                    <a:pt x="221" y="546"/>
                  </a:cubicBezTo>
                  <a:cubicBezTo>
                    <a:pt x="287" y="538"/>
                    <a:pt x="405" y="490"/>
                    <a:pt x="509" y="450"/>
                  </a:cubicBezTo>
                  <a:cubicBezTo>
                    <a:pt x="613" y="410"/>
                    <a:pt x="733" y="354"/>
                    <a:pt x="845" y="306"/>
                  </a:cubicBezTo>
                  <a:cubicBezTo>
                    <a:pt x="957" y="258"/>
                    <a:pt x="1066" y="205"/>
                    <a:pt x="1181" y="162"/>
                  </a:cubicBezTo>
                  <a:cubicBezTo>
                    <a:pt x="1296" y="119"/>
                    <a:pt x="1409" y="72"/>
                    <a:pt x="1537" y="46"/>
                  </a:cubicBezTo>
                  <a:cubicBezTo>
                    <a:pt x="1665" y="20"/>
                    <a:pt x="1815" y="10"/>
                    <a:pt x="1948" y="5"/>
                  </a:cubicBezTo>
                  <a:cubicBezTo>
                    <a:pt x="2081" y="0"/>
                    <a:pt x="2210" y="3"/>
                    <a:pt x="2333" y="18"/>
                  </a:cubicBezTo>
                  <a:cubicBezTo>
                    <a:pt x="2456" y="33"/>
                    <a:pt x="2566" y="60"/>
                    <a:pt x="2687" y="95"/>
                  </a:cubicBezTo>
                  <a:cubicBezTo>
                    <a:pt x="2808" y="130"/>
                    <a:pt x="2956" y="179"/>
                    <a:pt x="3057" y="227"/>
                  </a:cubicBezTo>
                  <a:cubicBezTo>
                    <a:pt x="3158" y="275"/>
                    <a:pt x="3224" y="330"/>
                    <a:pt x="3295" y="383"/>
                  </a:cubicBezTo>
                  <a:cubicBezTo>
                    <a:pt x="3366" y="436"/>
                    <a:pt x="3437" y="511"/>
                    <a:pt x="3485" y="546"/>
                  </a:cubicBezTo>
                  <a:cubicBezTo>
                    <a:pt x="3533" y="581"/>
                    <a:pt x="3549" y="586"/>
                    <a:pt x="3581" y="594"/>
                  </a:cubicBezTo>
                  <a:cubicBezTo>
                    <a:pt x="3613" y="602"/>
                    <a:pt x="3630" y="618"/>
                    <a:pt x="3677" y="594"/>
                  </a:cubicBezTo>
                  <a:cubicBezTo>
                    <a:pt x="3724" y="570"/>
                    <a:pt x="3824" y="479"/>
                    <a:pt x="3863" y="449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맑은 고딕"/>
              </a:endParaRPr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 rot="77978" flipV="1">
              <a:off x="2531" y="2315"/>
              <a:ext cx="2293" cy="227"/>
            </a:xfrm>
            <a:custGeom>
              <a:avLst/>
              <a:gdLst>
                <a:gd name="T0" fmla="*/ 0 w 3863"/>
                <a:gd name="T1" fmla="*/ 424 h 618"/>
                <a:gd name="T2" fmla="*/ 115 w 3863"/>
                <a:gd name="T3" fmla="*/ 498 h 618"/>
                <a:gd name="T4" fmla="*/ 221 w 3863"/>
                <a:gd name="T5" fmla="*/ 546 h 618"/>
                <a:gd name="T6" fmla="*/ 509 w 3863"/>
                <a:gd name="T7" fmla="*/ 450 h 618"/>
                <a:gd name="T8" fmla="*/ 845 w 3863"/>
                <a:gd name="T9" fmla="*/ 306 h 618"/>
                <a:gd name="T10" fmla="*/ 1181 w 3863"/>
                <a:gd name="T11" fmla="*/ 162 h 618"/>
                <a:gd name="T12" fmla="*/ 1537 w 3863"/>
                <a:gd name="T13" fmla="*/ 46 h 618"/>
                <a:gd name="T14" fmla="*/ 1948 w 3863"/>
                <a:gd name="T15" fmla="*/ 5 h 618"/>
                <a:gd name="T16" fmla="*/ 2333 w 3863"/>
                <a:gd name="T17" fmla="*/ 18 h 618"/>
                <a:gd name="T18" fmla="*/ 2687 w 3863"/>
                <a:gd name="T19" fmla="*/ 95 h 618"/>
                <a:gd name="T20" fmla="*/ 3057 w 3863"/>
                <a:gd name="T21" fmla="*/ 227 h 618"/>
                <a:gd name="T22" fmla="*/ 3295 w 3863"/>
                <a:gd name="T23" fmla="*/ 383 h 618"/>
                <a:gd name="T24" fmla="*/ 3485 w 3863"/>
                <a:gd name="T25" fmla="*/ 546 h 618"/>
                <a:gd name="T26" fmla="*/ 3581 w 3863"/>
                <a:gd name="T27" fmla="*/ 594 h 618"/>
                <a:gd name="T28" fmla="*/ 3677 w 3863"/>
                <a:gd name="T29" fmla="*/ 594 h 618"/>
                <a:gd name="T30" fmla="*/ 3863 w 3863"/>
                <a:gd name="T31" fmla="*/ 449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63" h="618">
                  <a:moveTo>
                    <a:pt x="0" y="424"/>
                  </a:moveTo>
                  <a:cubicBezTo>
                    <a:pt x="19" y="436"/>
                    <a:pt x="78" y="478"/>
                    <a:pt x="115" y="498"/>
                  </a:cubicBezTo>
                  <a:cubicBezTo>
                    <a:pt x="152" y="518"/>
                    <a:pt x="155" y="554"/>
                    <a:pt x="221" y="546"/>
                  </a:cubicBezTo>
                  <a:cubicBezTo>
                    <a:pt x="287" y="538"/>
                    <a:pt x="405" y="490"/>
                    <a:pt x="509" y="450"/>
                  </a:cubicBezTo>
                  <a:cubicBezTo>
                    <a:pt x="613" y="410"/>
                    <a:pt x="733" y="354"/>
                    <a:pt x="845" y="306"/>
                  </a:cubicBezTo>
                  <a:cubicBezTo>
                    <a:pt x="957" y="258"/>
                    <a:pt x="1066" y="205"/>
                    <a:pt x="1181" y="162"/>
                  </a:cubicBezTo>
                  <a:cubicBezTo>
                    <a:pt x="1296" y="119"/>
                    <a:pt x="1409" y="72"/>
                    <a:pt x="1537" y="46"/>
                  </a:cubicBezTo>
                  <a:cubicBezTo>
                    <a:pt x="1665" y="20"/>
                    <a:pt x="1815" y="10"/>
                    <a:pt x="1948" y="5"/>
                  </a:cubicBezTo>
                  <a:cubicBezTo>
                    <a:pt x="2081" y="0"/>
                    <a:pt x="2210" y="3"/>
                    <a:pt x="2333" y="18"/>
                  </a:cubicBezTo>
                  <a:cubicBezTo>
                    <a:pt x="2456" y="33"/>
                    <a:pt x="2566" y="60"/>
                    <a:pt x="2687" y="95"/>
                  </a:cubicBezTo>
                  <a:cubicBezTo>
                    <a:pt x="2808" y="130"/>
                    <a:pt x="2956" y="179"/>
                    <a:pt x="3057" y="227"/>
                  </a:cubicBezTo>
                  <a:cubicBezTo>
                    <a:pt x="3158" y="275"/>
                    <a:pt x="3224" y="330"/>
                    <a:pt x="3295" y="383"/>
                  </a:cubicBezTo>
                  <a:cubicBezTo>
                    <a:pt x="3366" y="436"/>
                    <a:pt x="3437" y="511"/>
                    <a:pt x="3485" y="546"/>
                  </a:cubicBezTo>
                  <a:cubicBezTo>
                    <a:pt x="3533" y="581"/>
                    <a:pt x="3549" y="586"/>
                    <a:pt x="3581" y="594"/>
                  </a:cubicBezTo>
                  <a:cubicBezTo>
                    <a:pt x="3613" y="602"/>
                    <a:pt x="3630" y="618"/>
                    <a:pt x="3677" y="594"/>
                  </a:cubicBezTo>
                  <a:cubicBezTo>
                    <a:pt x="3724" y="570"/>
                    <a:pt x="3824" y="479"/>
                    <a:pt x="3863" y="449"/>
                  </a:cubicBez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black"/>
                </a:solidFill>
                <a:latin typeface="맑은 고딕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588222" y="4365911"/>
            <a:ext cx="198896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ndara" pitchFamily="34" charset="0"/>
              </a:rPr>
              <a:t>the width</a:t>
            </a:r>
          </a:p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ndara" pitchFamily="34" charset="0"/>
              </a:rPr>
              <a:t>of the (3,2) island</a:t>
            </a:r>
            <a:endParaRPr lang="en-US" b="0" dirty="0">
              <a:solidFill>
                <a:prstClr val="black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System Identification - Estimation</a:t>
            </a:r>
            <a:endParaRPr kumimoji="0" lang="ko-KR" altLang="en-US" sz="30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4" name="그룹 8"/>
          <p:cNvGrpSpPr/>
          <p:nvPr/>
        </p:nvGrpSpPr>
        <p:grpSpPr>
          <a:xfrm>
            <a:off x="455608" y="5085184"/>
            <a:ext cx="8237465" cy="1323565"/>
            <a:chOff x="4108780" y="4060301"/>
            <a:chExt cx="4600835" cy="1323565"/>
          </a:xfrm>
        </p:grpSpPr>
        <p:sp>
          <p:nvSpPr>
            <p:cNvPr id="45" name="TextBox 44"/>
            <p:cNvSpPr txBox="1"/>
            <p:nvPr/>
          </p:nvSpPr>
          <p:spPr>
            <a:xfrm>
              <a:off x="4173117" y="4060301"/>
              <a:ext cx="45364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Verdana"/>
                  <a:cs typeface="Verdana"/>
                </a:rPr>
                <a:t>Estimating the linear/nonlinear mathematical models 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Verdana"/>
                  <a:cs typeface="Verdana"/>
                </a:rPr>
                <a:t>of the dynamic system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1200" b="0" dirty="0" smtClean="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Computing using various parametric models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Choosing the best estimated and stable model for the NTM control</a:t>
              </a:r>
              <a:endParaRPr lang="en-US" sz="1600" b="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46" name="직사각형 10"/>
            <p:cNvSpPr/>
            <p:nvPr/>
          </p:nvSpPr>
          <p:spPr>
            <a:xfrm>
              <a:off x="4108780" y="4103706"/>
              <a:ext cx="42429" cy="128016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Verdana"/>
                <a:cs typeface="Verdana"/>
              </a:endParaRPr>
            </a:p>
          </p:txBody>
        </p:sp>
      </p:grpSp>
      <p:graphicFrame>
        <p:nvGraphicFramePr>
          <p:cNvPr id="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96564788"/>
              </p:ext>
            </p:extLst>
          </p:nvPr>
        </p:nvGraphicFramePr>
        <p:xfrm>
          <a:off x="6632537" y="2276872"/>
          <a:ext cx="2349000" cy="540000"/>
        </p:xfrm>
        <a:graphic>
          <a:graphicData uri="http://schemas.openxmlformats.org/presentationml/2006/ole">
            <p:oleObj spid="_x0000_s147582" name="수식" r:id="rId4" imgW="2209800" imgH="508000" progId="Equation.3">
              <p:embed/>
            </p:oleObj>
          </a:graphicData>
        </a:graphic>
      </p:graphicFrame>
      <p:grpSp>
        <p:nvGrpSpPr>
          <p:cNvPr id="48" name="그룹 14"/>
          <p:cNvGrpSpPr/>
          <p:nvPr/>
        </p:nvGrpSpPr>
        <p:grpSpPr>
          <a:xfrm>
            <a:off x="6707207" y="3234624"/>
            <a:ext cx="2304256" cy="338554"/>
            <a:chOff x="4139956" y="4069178"/>
            <a:chExt cx="2304256" cy="338554"/>
          </a:xfrm>
        </p:grpSpPr>
        <p:sp>
          <p:nvSpPr>
            <p:cNvPr id="49" name="TextBox 48"/>
            <p:cNvSpPr txBox="1"/>
            <p:nvPr/>
          </p:nvSpPr>
          <p:spPr>
            <a:xfrm>
              <a:off x="4211966" y="4069178"/>
              <a:ext cx="22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srgbClr val="0000FF"/>
                  </a:solidFill>
                  <a:latin typeface="Candara" pitchFamily="34" charset="0"/>
                  <a:cs typeface="Times New Roman" pitchFamily="18" charset="0"/>
                </a:rPr>
                <a:t>P2DIZ model : 77.24 %</a:t>
              </a:r>
            </a:p>
          </p:txBody>
        </p:sp>
        <p:sp>
          <p:nvSpPr>
            <p:cNvPr id="50" name="직사각형 16"/>
            <p:cNvSpPr/>
            <p:nvPr/>
          </p:nvSpPr>
          <p:spPr>
            <a:xfrm>
              <a:off x="4139956" y="4103706"/>
              <a:ext cx="57600" cy="2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Candara" pitchFamily="34" charset="0"/>
              </a:endParaRPr>
            </a:p>
          </p:txBody>
        </p:sp>
      </p:grpSp>
      <p:grpSp>
        <p:nvGrpSpPr>
          <p:cNvPr id="51" name="그룹 17"/>
          <p:cNvGrpSpPr/>
          <p:nvPr/>
        </p:nvGrpSpPr>
        <p:grpSpPr>
          <a:xfrm>
            <a:off x="6707207" y="3630668"/>
            <a:ext cx="2304256" cy="338554"/>
            <a:chOff x="4139956" y="4069178"/>
            <a:chExt cx="2304256" cy="338554"/>
          </a:xfrm>
        </p:grpSpPr>
        <p:sp>
          <p:nvSpPr>
            <p:cNvPr id="52" name="TextBox 51"/>
            <p:cNvSpPr txBox="1"/>
            <p:nvPr/>
          </p:nvSpPr>
          <p:spPr>
            <a:xfrm>
              <a:off x="4211966" y="4069178"/>
              <a:ext cx="22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srgbClr val="F79646"/>
                  </a:solidFill>
                  <a:latin typeface="Candara" pitchFamily="34" charset="0"/>
                  <a:cs typeface="Times New Roman" pitchFamily="18" charset="0"/>
                </a:rPr>
                <a:t>P1D1 model    : 73.51 %</a:t>
              </a:r>
            </a:p>
          </p:txBody>
        </p:sp>
        <p:sp>
          <p:nvSpPr>
            <p:cNvPr id="53" name="직사각형 19"/>
            <p:cNvSpPr/>
            <p:nvPr/>
          </p:nvSpPr>
          <p:spPr>
            <a:xfrm>
              <a:off x="4139956" y="4103706"/>
              <a:ext cx="57600" cy="2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Candara" pitchFamily="34" charset="0"/>
              </a:endParaRPr>
            </a:p>
          </p:txBody>
        </p:sp>
      </p:grpSp>
      <p:grpSp>
        <p:nvGrpSpPr>
          <p:cNvPr id="54" name="그룹 20"/>
          <p:cNvGrpSpPr/>
          <p:nvPr/>
        </p:nvGrpSpPr>
        <p:grpSpPr>
          <a:xfrm>
            <a:off x="6707207" y="4026712"/>
            <a:ext cx="2304256" cy="338554"/>
            <a:chOff x="4139956" y="4069178"/>
            <a:chExt cx="2304256" cy="338554"/>
          </a:xfrm>
        </p:grpSpPr>
        <p:sp>
          <p:nvSpPr>
            <p:cNvPr id="55" name="TextBox 54"/>
            <p:cNvSpPr txBox="1"/>
            <p:nvPr/>
          </p:nvSpPr>
          <p:spPr>
            <a:xfrm>
              <a:off x="4211966" y="4069178"/>
              <a:ext cx="22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srgbClr val="F567BC"/>
                  </a:solidFill>
                  <a:latin typeface="Candara" pitchFamily="34" charset="0"/>
                  <a:cs typeface="Times New Roman" pitchFamily="18" charset="0"/>
                </a:rPr>
                <a:t>n4s9 model   : 65.98 %</a:t>
              </a:r>
            </a:p>
          </p:txBody>
        </p:sp>
        <p:sp>
          <p:nvSpPr>
            <p:cNvPr id="56" name="직사각형 22"/>
            <p:cNvSpPr/>
            <p:nvPr/>
          </p:nvSpPr>
          <p:spPr>
            <a:xfrm>
              <a:off x="4139956" y="4103706"/>
              <a:ext cx="57600" cy="2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Candara" pitchFamily="34" charset="0"/>
              </a:endParaRPr>
            </a:p>
          </p:txBody>
        </p:sp>
      </p:grpSp>
      <p:graphicFrame>
        <p:nvGraphicFramePr>
          <p:cNvPr id="57" name="Object 6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2709683"/>
              </p:ext>
            </p:extLst>
          </p:nvPr>
        </p:nvGraphicFramePr>
        <p:xfrm>
          <a:off x="850579" y="620688"/>
          <a:ext cx="6551613" cy="4643438"/>
        </p:xfrm>
        <a:graphic>
          <a:graphicData uri="http://schemas.openxmlformats.org/presentationml/2006/ole">
            <p:oleObj spid="_x0000_s147583" name="Graph" r:id="rId5" imgW="4133088" imgH="2901696" progId="">
              <p:embed/>
            </p:oleObj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3629665" y="4746630"/>
            <a:ext cx="993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Time (s)</a:t>
            </a:r>
            <a:endParaRPr lang="ko-KR" altLang="en-US" sz="1600" dirty="0">
              <a:solidFill>
                <a:prstClr val="black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6200000">
            <a:off x="704117" y="3507984"/>
            <a:ext cx="18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Δ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(Island width)</a:t>
            </a:r>
            <a:endParaRPr lang="ko-KR" altLang="en-US" sz="1600" kern="0" dirty="0">
              <a:solidFill>
                <a:sysClr val="windowText" lastClr="0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76828" y="2855534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ndara" pitchFamily="34" charset="0"/>
              </a:rPr>
              <a:t>Fit Accuracy</a:t>
            </a:r>
            <a:endParaRPr lang="en-US" sz="1600" b="0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61" name="Picture 6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118582" y="3284270"/>
            <a:ext cx="1283490" cy="897232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sx="1000" sy="1000" rotWithShape="0">
              <a:srgbClr val="000000">
                <a:alpha val="0"/>
              </a:srgbClr>
            </a:outerShdw>
          </a:effectLst>
        </p:spPr>
      </p:pic>
      <p:pic>
        <p:nvPicPr>
          <p:cNvPr id="62" name="Picture 60" descr="optimal_raytraces2"/>
          <p:cNvPicPr>
            <a:picLocks noChangeAspect="1" noChangeArrowheads="1"/>
          </p:cNvPicPr>
          <p:nvPr/>
        </p:nvPicPr>
        <p:blipFill>
          <a:blip r:embed="rId7" cstate="print"/>
          <a:srcRect l="8246" t="7492" r="2577"/>
          <a:stretch>
            <a:fillRect/>
          </a:stretch>
        </p:blipFill>
        <p:spPr bwMode="auto">
          <a:xfrm>
            <a:off x="295680" y="1310142"/>
            <a:ext cx="961717" cy="1153054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sx="-80000" sy="-18000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System Identification - Validation</a:t>
            </a:r>
            <a:endParaRPr kumimoji="0" lang="ko-KR" altLang="en-US" sz="30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37" name="그룹 14"/>
          <p:cNvGrpSpPr/>
          <p:nvPr/>
        </p:nvGrpSpPr>
        <p:grpSpPr>
          <a:xfrm>
            <a:off x="6706807" y="3368259"/>
            <a:ext cx="2304256" cy="338554"/>
            <a:chOff x="4139956" y="4069178"/>
            <a:chExt cx="2304256" cy="338554"/>
          </a:xfrm>
        </p:grpSpPr>
        <p:sp>
          <p:nvSpPr>
            <p:cNvPr id="38" name="TextBox 37"/>
            <p:cNvSpPr txBox="1"/>
            <p:nvPr/>
          </p:nvSpPr>
          <p:spPr>
            <a:xfrm>
              <a:off x="4211966" y="4069178"/>
              <a:ext cx="22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srgbClr val="F79646"/>
                  </a:solidFill>
                  <a:latin typeface="Candara" pitchFamily="34" charset="0"/>
                  <a:cs typeface="Times New Roman" pitchFamily="18" charset="0"/>
                </a:rPr>
                <a:t>P1D1 model   : 97.98%</a:t>
              </a:r>
            </a:p>
          </p:txBody>
        </p:sp>
        <p:sp>
          <p:nvSpPr>
            <p:cNvPr id="39" name="직사각형 16"/>
            <p:cNvSpPr/>
            <p:nvPr/>
          </p:nvSpPr>
          <p:spPr>
            <a:xfrm>
              <a:off x="4139956" y="4103706"/>
              <a:ext cx="57600" cy="2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Candara" pitchFamily="34" charset="0"/>
              </a:endParaRPr>
            </a:p>
          </p:txBody>
        </p:sp>
      </p:grpSp>
      <p:grpSp>
        <p:nvGrpSpPr>
          <p:cNvPr id="40" name="그룹 17"/>
          <p:cNvGrpSpPr/>
          <p:nvPr/>
        </p:nvGrpSpPr>
        <p:grpSpPr>
          <a:xfrm>
            <a:off x="6706807" y="3764303"/>
            <a:ext cx="2304256" cy="338554"/>
            <a:chOff x="4139956" y="4069178"/>
            <a:chExt cx="2304256" cy="338554"/>
          </a:xfrm>
        </p:grpSpPr>
        <p:sp>
          <p:nvSpPr>
            <p:cNvPr id="41" name="TextBox 40"/>
            <p:cNvSpPr txBox="1"/>
            <p:nvPr/>
          </p:nvSpPr>
          <p:spPr>
            <a:xfrm>
              <a:off x="4211966" y="4069178"/>
              <a:ext cx="22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srgbClr val="0000FF"/>
                  </a:solidFill>
                  <a:latin typeface="Candara" pitchFamily="34" charset="0"/>
                  <a:cs typeface="Times New Roman" pitchFamily="18" charset="0"/>
                </a:rPr>
                <a:t>P2DIZ model : 88.74%</a:t>
              </a:r>
            </a:p>
          </p:txBody>
        </p:sp>
        <p:sp>
          <p:nvSpPr>
            <p:cNvPr id="42" name="직사각형 19"/>
            <p:cNvSpPr/>
            <p:nvPr/>
          </p:nvSpPr>
          <p:spPr>
            <a:xfrm>
              <a:off x="4139956" y="4103706"/>
              <a:ext cx="57600" cy="2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Candara" pitchFamily="34" charset="0"/>
              </a:endParaRPr>
            </a:p>
          </p:txBody>
        </p:sp>
      </p:grpSp>
      <p:grpSp>
        <p:nvGrpSpPr>
          <p:cNvPr id="43" name="그룹 20"/>
          <p:cNvGrpSpPr/>
          <p:nvPr/>
        </p:nvGrpSpPr>
        <p:grpSpPr>
          <a:xfrm>
            <a:off x="6706807" y="4160347"/>
            <a:ext cx="2304256" cy="338554"/>
            <a:chOff x="4139956" y="4069178"/>
            <a:chExt cx="2304256" cy="338554"/>
          </a:xfrm>
        </p:grpSpPr>
        <p:sp>
          <p:nvSpPr>
            <p:cNvPr id="44" name="TextBox 43"/>
            <p:cNvSpPr txBox="1"/>
            <p:nvPr/>
          </p:nvSpPr>
          <p:spPr>
            <a:xfrm>
              <a:off x="4211966" y="4069178"/>
              <a:ext cx="22322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srgbClr val="F567BC"/>
                  </a:solidFill>
                  <a:latin typeface="Candara" pitchFamily="34" charset="0"/>
                  <a:cs typeface="Times New Roman" pitchFamily="18" charset="0"/>
                </a:rPr>
                <a:t>n4s9 model   : -31.66%</a:t>
              </a:r>
            </a:p>
          </p:txBody>
        </p:sp>
        <p:sp>
          <p:nvSpPr>
            <p:cNvPr id="45" name="직사각형 22"/>
            <p:cNvSpPr/>
            <p:nvPr/>
          </p:nvSpPr>
          <p:spPr>
            <a:xfrm>
              <a:off x="4139956" y="4103706"/>
              <a:ext cx="57600" cy="28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Candara" pitchFamily="34" charset="0"/>
              </a:endParaRPr>
            </a:p>
          </p:txBody>
        </p:sp>
      </p:grpSp>
      <p:graphicFrame>
        <p:nvGraphicFramePr>
          <p:cNvPr id="46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04850047"/>
              </p:ext>
            </p:extLst>
          </p:nvPr>
        </p:nvGraphicFramePr>
        <p:xfrm>
          <a:off x="855021" y="764704"/>
          <a:ext cx="6562340" cy="4608512"/>
        </p:xfrm>
        <a:graphic>
          <a:graphicData uri="http://schemas.openxmlformats.org/presentationml/2006/ole">
            <p:oleObj spid="_x0000_s146560" name="Graph" r:id="rId4" imgW="4133088" imgH="2901696" progId="">
              <p:embed/>
            </p:oleObj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3639472" y="4882265"/>
            <a:ext cx="993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 smtClean="0">
                <a:solidFill>
                  <a:prstClr val="black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Time (s)</a:t>
            </a:r>
            <a:endParaRPr lang="ko-KR" altLang="en-US" sz="1600" dirty="0">
              <a:solidFill>
                <a:prstClr val="black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648341" y="1835909"/>
            <a:ext cx="1904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Δ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(</a:t>
            </a:r>
            <a:r>
              <a:rPr lang="en-US" altLang="ko-KR" sz="1600" kern="0" dirty="0" err="1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Poloidal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 angle)</a:t>
            </a:r>
            <a:endParaRPr lang="ko-KR" altLang="en-US" sz="1600" kern="0" dirty="0">
              <a:solidFill>
                <a:sysClr val="windowText" lastClr="0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700359" y="3626501"/>
            <a:ext cx="1800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Δ</a:t>
            </a:r>
            <a:r>
              <a:rPr lang="en-US" altLang="ko-KR" sz="1600" kern="0" dirty="0" smtClean="0">
                <a:solidFill>
                  <a:sysClr val="windowText" lastClr="000000"/>
                </a:solidFill>
                <a:latin typeface="Arial" pitchFamily="34" charset="0"/>
                <a:ea typeface="맑은 고딕"/>
                <a:cs typeface="Arial" pitchFamily="34" charset="0"/>
              </a:rPr>
              <a:t>(Island width)</a:t>
            </a:r>
            <a:endParaRPr lang="ko-KR" altLang="en-US" sz="1600" kern="0" dirty="0">
              <a:solidFill>
                <a:sysClr val="windowText" lastClr="000000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76430" y="2989169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black"/>
                </a:solidFill>
                <a:latin typeface="Candara" pitchFamily="34" charset="0"/>
              </a:rPr>
              <a:t>Fit Accuracy</a:t>
            </a:r>
            <a:endParaRPr lang="en-US" sz="1600" b="0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118582" y="3402787"/>
            <a:ext cx="1283490" cy="897232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sx="1000" sy="1000" rotWithShape="0">
              <a:srgbClr val="000000">
                <a:alpha val="0"/>
              </a:srgbClr>
            </a:outerShdw>
          </a:effectLst>
        </p:spPr>
      </p:pic>
      <p:pic>
        <p:nvPicPr>
          <p:cNvPr id="52" name="Picture 60" descr="optimal_raytraces2"/>
          <p:cNvPicPr>
            <a:picLocks noChangeAspect="1" noChangeArrowheads="1"/>
          </p:cNvPicPr>
          <p:nvPr/>
        </p:nvPicPr>
        <p:blipFill>
          <a:blip r:embed="rId6" cstate="print"/>
          <a:srcRect l="8246" t="7492" r="2577"/>
          <a:stretch>
            <a:fillRect/>
          </a:stretch>
        </p:blipFill>
        <p:spPr bwMode="auto">
          <a:xfrm>
            <a:off x="295680" y="1428659"/>
            <a:ext cx="961717" cy="1153054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sx="-80000" sy="-18000" rotWithShape="0">
              <a:srgbClr val="000000">
                <a:alpha val="0"/>
              </a:srgbClr>
            </a:outerShdw>
          </a:effectLst>
        </p:spPr>
      </p:pic>
      <p:grpSp>
        <p:nvGrpSpPr>
          <p:cNvPr id="53" name="그룹 11"/>
          <p:cNvGrpSpPr/>
          <p:nvPr/>
        </p:nvGrpSpPr>
        <p:grpSpPr>
          <a:xfrm>
            <a:off x="461575" y="5342981"/>
            <a:ext cx="8237465" cy="800219"/>
            <a:chOff x="4108780" y="4060300"/>
            <a:chExt cx="4600836" cy="800219"/>
          </a:xfrm>
        </p:grpSpPr>
        <p:sp>
          <p:nvSpPr>
            <p:cNvPr id="54" name="TextBox 53"/>
            <p:cNvSpPr txBox="1"/>
            <p:nvPr/>
          </p:nvSpPr>
          <p:spPr>
            <a:xfrm>
              <a:off x="4173117" y="4060300"/>
              <a:ext cx="4536499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Verdana"/>
                  <a:cs typeface="Verdana"/>
                </a:rPr>
                <a:t>Validating the estimated model</a:t>
              </a: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sz="1200" b="0" dirty="0" smtClean="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algn="l"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0" dirty="0" smtClean="0">
                  <a:solidFill>
                    <a:prstClr val="black"/>
                  </a:solidFill>
                  <a:latin typeface="Verdana"/>
                  <a:cs typeface="Verdana"/>
                </a:rPr>
                <a:t>Test the model with another form of the modulation</a:t>
              </a:r>
            </a:p>
          </p:txBody>
        </p:sp>
        <p:sp>
          <p:nvSpPr>
            <p:cNvPr id="55" name="직사각형 13"/>
            <p:cNvSpPr/>
            <p:nvPr/>
          </p:nvSpPr>
          <p:spPr>
            <a:xfrm>
              <a:off x="4108780" y="4102149"/>
              <a:ext cx="42429" cy="720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</a:pPr>
              <a:endParaRPr lang="en-US" b="0">
                <a:solidFill>
                  <a:prstClr val="white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56" name="타원 21"/>
          <p:cNvSpPr/>
          <p:nvPr/>
        </p:nvSpPr>
        <p:spPr bwMode="auto">
          <a:xfrm>
            <a:off x="6699005" y="3212976"/>
            <a:ext cx="1994068" cy="64465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solidFill>
                  <a:srgbClr val="000000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7" name="Object 37"/>
          <p:cNvGraphicFramePr>
            <a:graphicFrameLocks noChangeAspect="1"/>
          </p:cNvGraphicFramePr>
          <p:nvPr/>
        </p:nvGraphicFramePr>
        <p:xfrm>
          <a:off x="6623539" y="2413000"/>
          <a:ext cx="2344615" cy="533400"/>
        </p:xfrm>
        <a:graphic>
          <a:graphicData uri="http://schemas.openxmlformats.org/presentationml/2006/ole">
            <p:oleObj spid="_x0000_s146561" name="수식" r:id="rId7" imgW="2209800" imgH="508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Real-time Feedback Control Simulation</a:t>
            </a:r>
            <a:endParaRPr kumimoji="0" lang="ko-KR" altLang="en-US" sz="30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3" name="그룹 25"/>
          <p:cNvGrpSpPr/>
          <p:nvPr/>
        </p:nvGrpSpPr>
        <p:grpSpPr>
          <a:xfrm>
            <a:off x="438969" y="5707148"/>
            <a:ext cx="8496943" cy="757130"/>
            <a:chOff x="4127411" y="4027834"/>
            <a:chExt cx="4857836" cy="757130"/>
          </a:xfrm>
        </p:grpSpPr>
        <p:sp>
          <p:nvSpPr>
            <p:cNvPr id="4" name="TextBox 3"/>
            <p:cNvSpPr txBox="1"/>
            <p:nvPr/>
          </p:nvSpPr>
          <p:spPr>
            <a:xfrm>
              <a:off x="4173116" y="4027834"/>
              <a:ext cx="481213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b="0" dirty="0">
                  <a:solidFill>
                    <a:srgbClr val="000000"/>
                  </a:solidFill>
                  <a:latin typeface="+mn-lt"/>
                  <a:cs typeface="Verdana"/>
                </a:rPr>
                <a:t>The </a:t>
              </a:r>
              <a:r>
                <a:rPr lang="en-US" b="0" dirty="0" err="1">
                  <a:solidFill>
                    <a:srgbClr val="000000"/>
                  </a:solidFill>
                  <a:latin typeface="+mn-lt"/>
                  <a:cs typeface="Verdana"/>
                </a:rPr>
                <a:t>poloidal</a:t>
              </a:r>
              <a:r>
                <a:rPr lang="en-US" b="0" dirty="0">
                  <a:solidFill>
                    <a:srgbClr val="000000"/>
                  </a:solidFill>
                  <a:latin typeface="+mn-lt"/>
                  <a:cs typeface="Verdana"/>
                </a:rPr>
                <a:t> angle controlled to deposit the ECCD on the exact location of the (3,2) island about 0.2 ˚ per 20 ms in real time</a:t>
              </a:r>
            </a:p>
          </p:txBody>
        </p:sp>
        <p:sp>
          <p:nvSpPr>
            <p:cNvPr id="5" name="직사각형 27"/>
            <p:cNvSpPr/>
            <p:nvPr/>
          </p:nvSpPr>
          <p:spPr>
            <a:xfrm>
              <a:off x="4127411" y="4065702"/>
              <a:ext cx="48256" cy="64008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dirty="0">
                <a:cs typeface="Verdana"/>
              </a:endParaRPr>
            </a:p>
          </p:txBody>
        </p:sp>
      </p:grpSp>
      <p:sp>
        <p:nvSpPr>
          <p:cNvPr id="6" name="Rectangle 8"/>
          <p:cNvSpPr/>
          <p:nvPr/>
        </p:nvSpPr>
        <p:spPr>
          <a:xfrm>
            <a:off x="2585920" y="3807469"/>
            <a:ext cx="2880000" cy="36004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63352" y="3944091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ECCD</a:t>
            </a:r>
            <a:endParaRPr lang="en-US" sz="1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97763823"/>
              </p:ext>
            </p:extLst>
          </p:nvPr>
        </p:nvGraphicFramePr>
        <p:xfrm>
          <a:off x="5560932" y="1556792"/>
          <a:ext cx="3619580" cy="2541910"/>
        </p:xfrm>
        <a:graphic>
          <a:graphicData uri="http://schemas.openxmlformats.org/presentationml/2006/ole">
            <p:oleObj spid="_x0000_s148606" name="Graph" r:id="rId4" imgW="4133088" imgH="2901696" progId="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5007809" y="2586877"/>
            <a:ext cx="16602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latinLnBrk="0">
              <a:defRPr/>
            </a:pPr>
            <a:r>
              <a:rPr kumimoji="0" lang="en-US" altLang="ko-KR" sz="135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Poloidal</a:t>
            </a:r>
            <a:r>
              <a:rPr kumimoji="0" lang="en-US" altLang="ko-KR" sz="135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 angle (</a:t>
            </a:r>
            <a:r>
              <a:rPr kumimoji="0" lang="en-US" altLang="ko-KR" sz="135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/>
                <a:ea typeface="맑은 고딕"/>
                <a:cs typeface="Arial" pitchFamily="34" charset="0"/>
              </a:rPr>
              <a:t>°</a:t>
            </a:r>
            <a:r>
              <a:rPr lang="en-US" altLang="ko-KR" sz="1350" b="1" kern="0" dirty="0" smtClean="0">
                <a:solidFill>
                  <a:sysClr val="windowText" lastClr="000000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  <a:endParaRPr kumimoji="0" lang="ko-KR" altLang="en-US" sz="13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5372" y="3861048"/>
            <a:ext cx="8510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50" b="1" dirty="0" smtClean="0">
                <a:solidFill>
                  <a:schemeClr val="tx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Time (s)</a:t>
            </a:r>
            <a:endParaRPr lang="ko-KR" altLang="en-US" sz="1350" b="1" dirty="0">
              <a:solidFill>
                <a:schemeClr val="tx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55636246"/>
              </p:ext>
            </p:extLst>
          </p:nvPr>
        </p:nvGraphicFramePr>
        <p:xfrm>
          <a:off x="323851" y="836712"/>
          <a:ext cx="5434013" cy="3816350"/>
        </p:xfrm>
        <a:graphic>
          <a:graphicData uri="http://schemas.openxmlformats.org/presentationml/2006/ole">
            <p:oleObj spid="_x0000_s148607" name="Graph" r:id="rId5" imgW="4133088" imgH="2901696" progId="">
              <p:embed/>
            </p:oleObj>
          </a:graphicData>
        </a:graphic>
      </p:graphicFrame>
      <p:grpSp>
        <p:nvGrpSpPr>
          <p:cNvPr id="12" name="그룹 10"/>
          <p:cNvGrpSpPr/>
          <p:nvPr/>
        </p:nvGrpSpPr>
        <p:grpSpPr>
          <a:xfrm>
            <a:off x="438969" y="4653136"/>
            <a:ext cx="8798101" cy="1089529"/>
            <a:chOff x="4109933" y="3806038"/>
            <a:chExt cx="4856192" cy="1089529"/>
          </a:xfrm>
        </p:grpSpPr>
        <p:sp>
          <p:nvSpPr>
            <p:cNvPr id="13" name="TextBox 12"/>
            <p:cNvSpPr txBox="1"/>
            <p:nvPr/>
          </p:nvSpPr>
          <p:spPr>
            <a:xfrm>
              <a:off x="4173117" y="3806038"/>
              <a:ext cx="4793008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b="0" dirty="0" smtClean="0">
                  <a:solidFill>
                    <a:srgbClr val="000000"/>
                  </a:solidFill>
                  <a:latin typeface="+mn-lt"/>
                  <a:cs typeface="Verdana"/>
                </a:rPr>
                <a:t>The ECCD is applied at 2.85 s</a:t>
              </a:r>
            </a:p>
            <a:p>
              <a:pPr algn="l">
                <a:lnSpc>
                  <a:spcPct val="120000"/>
                </a:lnSpc>
              </a:pPr>
              <a:r>
                <a:rPr lang="en-US" b="0" dirty="0" smtClean="0">
                  <a:solidFill>
                    <a:srgbClr val="000000"/>
                  </a:solidFill>
                  <a:latin typeface="+mn-lt"/>
                  <a:cs typeface="Verdana"/>
                </a:rPr>
                <a:t>The initial launcher misaligned </a:t>
              </a:r>
              <a:br>
                <a:rPr lang="en-US" b="0" dirty="0" smtClean="0">
                  <a:solidFill>
                    <a:srgbClr val="000000"/>
                  </a:solidFill>
                  <a:latin typeface="+mn-lt"/>
                  <a:cs typeface="Verdana"/>
                </a:rPr>
              </a:br>
              <a:r>
                <a:rPr lang="en-US" b="0" dirty="0" smtClean="0">
                  <a:solidFill>
                    <a:srgbClr val="000000"/>
                  </a:solidFill>
                  <a:latin typeface="+mn-lt"/>
                  <a:cs typeface="Verdana"/>
                </a:rPr>
                <a:t>(toroidal angle of 190˚, </a:t>
              </a:r>
              <a:r>
                <a:rPr lang="en-US" b="0" dirty="0" err="1" smtClean="0">
                  <a:solidFill>
                    <a:srgbClr val="000000"/>
                  </a:solidFill>
                  <a:latin typeface="+mn-lt"/>
                  <a:cs typeface="Verdana"/>
                </a:rPr>
                <a:t>poloidal</a:t>
              </a:r>
              <a:r>
                <a:rPr lang="en-US" b="0" dirty="0" smtClean="0">
                  <a:solidFill>
                    <a:srgbClr val="000000"/>
                  </a:solidFill>
                  <a:latin typeface="+mn-lt"/>
                  <a:cs typeface="Verdana"/>
                </a:rPr>
                <a:t> angle of 90˚)</a:t>
              </a:r>
            </a:p>
          </p:txBody>
        </p:sp>
        <p:sp>
          <p:nvSpPr>
            <p:cNvPr id="14" name="직사각형 12"/>
            <p:cNvSpPr/>
            <p:nvPr/>
          </p:nvSpPr>
          <p:spPr>
            <a:xfrm>
              <a:off x="4109933" y="3932638"/>
              <a:ext cx="48256" cy="828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9467" y="3460939"/>
            <a:ext cx="5472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  <a:ea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NEO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ITG/TEM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RB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KB</a:t>
            </a:r>
            <a:endParaRPr lang="ko-KR" altLang="en-US" sz="2000" b="1" i="1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7981" y="3059668"/>
            <a:ext cx="31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- In the pre-ELM phase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89924" y="4797152"/>
            <a:ext cx="550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 </a:t>
            </a:r>
            <a:r>
              <a:rPr lang="en-US" altLang="ko-KR" sz="2000" b="1" dirty="0" smtClean="0">
                <a:latin typeface="+mn-lt"/>
              </a:rPr>
              <a:t>=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NEO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ITG/TEM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RB </a:t>
            </a:r>
            <a:r>
              <a:rPr lang="en-US" altLang="ko-KR" sz="2000" b="1" dirty="0" smtClean="0">
                <a:latin typeface="+mn-lt"/>
              </a:rPr>
              <a:t>+</a:t>
            </a:r>
            <a:r>
              <a:rPr lang="el-GR" altLang="ko-KR" sz="2000" b="1" dirty="0" smtClean="0">
                <a:latin typeface="+mn-lt"/>
              </a:rPr>
              <a:t>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KB</a:t>
            </a:r>
            <a:endParaRPr lang="ko-KR" altLang="en-US" sz="2000" b="1" i="1" baseline="30000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1271" y="4427820"/>
            <a:ext cx="33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- In the ELM burst phase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10833" y="5580362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n-US" altLang="ko-KR" sz="2000" b="1" i="1" dirty="0">
                <a:latin typeface="+mn-lt"/>
              </a:rPr>
              <a:t>F</a:t>
            </a:r>
            <a:r>
              <a:rPr lang="el-GR" altLang="ko-KR" sz="2000" b="1" baseline="-25000" dirty="0">
                <a:latin typeface="+mj-ea"/>
                <a:ea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,ELM </a:t>
            </a:r>
            <a:r>
              <a:rPr lang="en-US" altLang="ko-KR" sz="2000" b="1" dirty="0" smtClean="0">
                <a:latin typeface="+mn-lt"/>
              </a:rPr>
              <a:t>(ELM transport Enhancement Factor)</a:t>
            </a:r>
            <a:endParaRPr lang="ko-KR" altLang="en-US" sz="2000" b="1" i="1" dirty="0">
              <a:latin typeface="+mn-lt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5049363" y="3888344"/>
            <a:ext cx="345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4265" y="3882534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MMM95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>
            <a:off x="2546704" y="6021288"/>
            <a:ext cx="729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20040" y="6042774"/>
            <a:ext cx="3147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Arbitrary constant value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7030A0"/>
                </a:solidFill>
                <a:latin typeface="+mn-lt"/>
              </a:rPr>
              <a:t> Heat transport coefficients</a:t>
            </a:r>
            <a:endParaRPr lang="en-US" altLang="ko-KR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981" y="1772816"/>
            <a:ext cx="382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7030A0"/>
                </a:solidFill>
                <a:latin typeface="+mn-lt"/>
              </a:rPr>
              <a:t>- Inside the magnetic island</a:t>
            </a:r>
            <a:endParaRPr lang="ko-KR" altLang="en-US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9976" y="2132856"/>
            <a:ext cx="7162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  <a:ea typeface="+mj-ea"/>
              </a:rPr>
              <a:t>χ</a:t>
            </a:r>
            <a:r>
              <a:rPr lang="en-US" altLang="ko-KR" sz="2000" b="1" baseline="-25000" dirty="0" err="1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n-US" altLang="ko-KR" sz="2000" b="1" i="1" dirty="0" smtClean="0">
                <a:latin typeface="+mn-lt"/>
              </a:rPr>
              <a:t>F</a:t>
            </a:r>
            <a:r>
              <a:rPr lang="el-GR" altLang="ko-KR" sz="2000" b="1" baseline="-25000" dirty="0" smtClean="0">
                <a:latin typeface="+mj-ea"/>
                <a:ea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,NTM </a:t>
            </a:r>
            <a:r>
              <a:rPr lang="en-US" altLang="ko-KR" sz="2000" b="1" dirty="0" smtClean="0">
                <a:latin typeface="+mn-lt"/>
              </a:rPr>
              <a:t>(NTM transport Enhancement Factor)</a:t>
            </a:r>
            <a:endParaRPr lang="ko-KR" altLang="en-US" sz="2000" b="1" i="1" dirty="0" smtClean="0">
              <a:latin typeface="+mn-lt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>
            <a:off x="2295040" y="2586390"/>
            <a:ext cx="729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16272" y="2636912"/>
            <a:ext cx="3147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: Arbitrary constant value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55576" y="3501008"/>
            <a:ext cx="23086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0.0-0.925 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55576" y="3896181"/>
            <a:ext cx="22429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0.925-1.0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55576" y="4870902"/>
            <a:ext cx="23086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0.0-0.925 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55576" y="5266075"/>
            <a:ext cx="22429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- For </a:t>
            </a:r>
            <a:r>
              <a:rPr lang="el-GR" altLang="ko-KR" sz="1500" b="1" dirty="0" smtClean="0">
                <a:solidFill>
                  <a:srgbClr val="0070C0"/>
                </a:solidFill>
                <a:latin typeface="+mn-lt"/>
              </a:rPr>
              <a:t>ρ</a:t>
            </a:r>
            <a:r>
              <a:rPr lang="en-US" altLang="ko-KR" sz="1500" b="1" dirty="0" smtClean="0">
                <a:solidFill>
                  <a:srgbClr val="0070C0"/>
                </a:solidFill>
                <a:latin typeface="+mn-lt"/>
              </a:rPr>
              <a:t> = 0.925-1.0</a:t>
            </a:r>
            <a:endParaRPr lang="ko-KR" altLang="en-US" sz="15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9467" y="3861922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dirty="0" smtClean="0">
                <a:latin typeface="+mn-lt"/>
              </a:rPr>
              <a:t> = </a:t>
            </a:r>
            <a:r>
              <a:rPr lang="el-GR" altLang="ko-KR" sz="2000" b="1" dirty="0" smtClean="0">
                <a:latin typeface="+mj-ea"/>
              </a:rPr>
              <a:t>χ</a:t>
            </a:r>
            <a:r>
              <a:rPr lang="en-US" altLang="ko-KR" sz="2000" b="1" baseline="-25000" dirty="0" smtClean="0">
                <a:latin typeface="+mn-lt"/>
              </a:rPr>
              <a:t>e,i</a:t>
            </a:r>
            <a:r>
              <a:rPr lang="en-US" altLang="ko-KR" sz="2000" b="1" i="1" baseline="30000" dirty="0" smtClean="0">
                <a:latin typeface="+mn-lt"/>
              </a:rPr>
              <a:t>NEO</a:t>
            </a:r>
            <a:endParaRPr lang="ko-KR" altLang="en-US" sz="2000" b="1" i="1" baseline="30000" dirty="0">
              <a:latin typeface="+mn-lt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11" y="2276872"/>
            <a:ext cx="4248645" cy="35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20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1"/>
          <p:cNvSpPr txBox="1">
            <a:spLocks/>
          </p:cNvSpPr>
          <p:nvPr/>
        </p:nvSpPr>
        <p:spPr>
          <a:xfrm>
            <a:off x="414338" y="-142875"/>
            <a:ext cx="8406134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ko-KR" sz="3000" b="1" spc="-150" dirty="0" smtClean="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ELM Pacing by Pellets in KSTAR and ITER</a:t>
            </a:r>
            <a:endParaRPr kumimoji="0" lang="ko-KR" altLang="en-US" sz="3000" b="1" spc="-150" dirty="0"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952" y="1914275"/>
            <a:ext cx="4104456" cy="27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91880" y="515719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i="1" dirty="0" err="1" smtClean="0">
                <a:solidFill>
                  <a:prstClr val="black"/>
                </a:solidFill>
                <a:latin typeface="Verdana"/>
                <a:cs typeface="Verdana"/>
              </a:rPr>
              <a:t>Ki</a:t>
            </a:r>
            <a:r>
              <a:rPr lang="en-US" i="1" dirty="0" smtClean="0">
                <a:solidFill>
                  <a:prstClr val="black"/>
                </a:solidFill>
                <a:latin typeface="Verdana"/>
                <a:cs typeface="Verdana"/>
              </a:rPr>
              <a:t> Min Kim et al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, </a:t>
            </a:r>
            <a:r>
              <a:rPr lang="en-US" i="1" dirty="0" smtClean="0">
                <a:solidFill>
                  <a:prstClr val="black"/>
                </a:solidFill>
                <a:latin typeface="Verdana"/>
                <a:cs typeface="Verdana"/>
              </a:rPr>
              <a:t>NF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Verdana"/>
                <a:cs typeface="Verdana"/>
              </a:rPr>
              <a:t>51</a:t>
            </a:r>
            <a:r>
              <a:rPr lang="en-US" dirty="0" smtClean="0">
                <a:solidFill>
                  <a:prstClr val="black"/>
                </a:solidFill>
                <a:latin typeface="Verdana"/>
                <a:cs typeface="Verdana"/>
              </a:rPr>
              <a:t> 063003 (2011)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i="1" dirty="0" err="1">
                <a:solidFill>
                  <a:prstClr val="black"/>
                </a:solidFill>
                <a:latin typeface="Verdana"/>
                <a:cs typeface="Verdana"/>
              </a:rPr>
              <a:t>Ki</a:t>
            </a:r>
            <a:r>
              <a:rPr lang="en-US" altLang="ko-KR" i="1" dirty="0">
                <a:solidFill>
                  <a:prstClr val="black"/>
                </a:solidFill>
                <a:latin typeface="Verdana"/>
                <a:cs typeface="Verdana"/>
              </a:rPr>
              <a:t> Min Kim et al</a:t>
            </a:r>
            <a:r>
              <a:rPr lang="en-US" altLang="ko-KR" dirty="0">
                <a:solidFill>
                  <a:prstClr val="black"/>
                </a:solidFill>
                <a:latin typeface="Verdana"/>
                <a:cs typeface="Verdana"/>
              </a:rPr>
              <a:t>, </a:t>
            </a:r>
            <a:r>
              <a:rPr lang="en-US" altLang="ko-KR" i="1" dirty="0">
                <a:solidFill>
                  <a:prstClr val="black"/>
                </a:solidFill>
                <a:latin typeface="Verdana"/>
                <a:cs typeface="Verdana"/>
              </a:rPr>
              <a:t>NF</a:t>
            </a:r>
            <a:r>
              <a:rPr lang="en-US" altLang="ko-KR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Verdana"/>
                <a:cs typeface="Verdana"/>
              </a:rPr>
              <a:t>50</a:t>
            </a:r>
            <a:r>
              <a:rPr lang="en-US" altLang="ko-KR" dirty="0" smtClean="0">
                <a:solidFill>
                  <a:prstClr val="black"/>
                </a:solidFill>
                <a:latin typeface="Verdana"/>
                <a:cs typeface="Verdana"/>
              </a:rPr>
              <a:t> 055002 </a:t>
            </a:r>
            <a:r>
              <a:rPr lang="en-US" altLang="ko-KR" dirty="0">
                <a:solidFill>
                  <a:prstClr val="black"/>
                </a:solidFill>
                <a:latin typeface="Verdana"/>
                <a:cs typeface="Verdana"/>
              </a:rPr>
              <a:t>(</a:t>
            </a:r>
            <a:r>
              <a:rPr lang="en-US" altLang="ko-KR" dirty="0" smtClean="0">
                <a:solidFill>
                  <a:prstClr val="black"/>
                </a:solidFill>
                <a:latin typeface="Verdana"/>
                <a:cs typeface="Verdana"/>
              </a:rPr>
              <a:t>2010)</a:t>
            </a:r>
            <a:endParaRPr lang="en-US" altLang="ko-KR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824" y="1700808"/>
            <a:ext cx="4408392" cy="321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내용 개체 틀 2"/>
          <p:cNvSpPr>
            <a:spLocks noGrp="1"/>
          </p:cNvSpPr>
          <p:nvPr>
            <p:ph idx="1"/>
          </p:nvPr>
        </p:nvSpPr>
        <p:spPr>
          <a:xfrm>
            <a:off x="325438" y="1065560"/>
            <a:ext cx="8502650" cy="4811712"/>
          </a:xfrm>
        </p:spPr>
        <p:txBody>
          <a:bodyPr/>
          <a:lstStyle/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Simulation Setup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r>
              <a:rPr lang="en-US" altLang="ko-KR" sz="1800" dirty="0" smtClean="0">
                <a:solidFill>
                  <a:srgbClr val="D03C94"/>
                </a:solidFill>
              </a:rPr>
              <a:t>		- ELM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r>
              <a:rPr lang="en-US" altLang="ko-KR" sz="1800" dirty="0" smtClean="0">
                <a:solidFill>
                  <a:srgbClr val="D03C94"/>
                </a:solidFill>
              </a:rPr>
              <a:t>		- NTM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r>
              <a:rPr lang="en-US" altLang="ko-KR" sz="1800" dirty="0" smtClean="0">
                <a:solidFill>
                  <a:srgbClr val="D03C94"/>
                </a:solidFill>
              </a:rPr>
              <a:t>		- Momentum Transport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Momentum Transport Simulation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ELM Simulation</a:t>
            </a:r>
            <a:br>
              <a:rPr lang="en-US" altLang="ko-KR" sz="20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Sensitivity analysis</a:t>
            </a:r>
            <a:br>
              <a:rPr lang="en-US" altLang="ko-KR" sz="18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Small ELM event</a:t>
            </a:r>
            <a:br>
              <a:rPr lang="en-US" altLang="ko-KR" sz="18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Ideal MHD analysis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NTM Simulation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Real-time Control Simulation of NTM in KSTAR</a:t>
            </a:r>
            <a:br>
              <a:rPr lang="en-US" altLang="ko-KR" sz="20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Model validation</a:t>
            </a:r>
            <a:br>
              <a:rPr lang="en-US" altLang="ko-KR" sz="1800" dirty="0" smtClean="0">
                <a:solidFill>
                  <a:srgbClr val="D03C94"/>
                </a:solidFill>
              </a:rPr>
            </a:br>
            <a:r>
              <a:rPr lang="en-US" altLang="ko-KR" sz="1800" dirty="0" smtClean="0">
                <a:solidFill>
                  <a:srgbClr val="D03C94"/>
                </a:solidFill>
              </a:rPr>
              <a:t>	- Feedback control simulation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</a:pPr>
            <a:r>
              <a:rPr lang="en-US" altLang="ko-KR" sz="2000" dirty="0" smtClean="0">
                <a:solidFill>
                  <a:srgbClr val="D03C94"/>
                </a:solidFill>
              </a:rPr>
              <a:t> ELM Control by Pellets</a:t>
            </a: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endParaRPr lang="en-US" altLang="ko-KR" sz="2000" dirty="0" smtClean="0">
              <a:solidFill>
                <a:srgbClr val="D03C94"/>
              </a:solidFill>
            </a:endParaRPr>
          </a:p>
          <a:p>
            <a:pPr lvl="1" eaLnBrk="1" latinLnBrk="0" hangingPunct="1">
              <a:lnSpc>
                <a:spcPct val="120000"/>
              </a:lnSpc>
              <a:buClr>
                <a:srgbClr val="D03C94"/>
              </a:buClr>
              <a:buFont typeface="Verdana" pitchFamily="34" charset="0"/>
              <a:buNone/>
            </a:pPr>
            <a:endParaRPr lang="en-US" altLang="ko-KR" sz="2000" dirty="0" smtClean="0">
              <a:solidFill>
                <a:srgbClr val="D03C94"/>
              </a:solidFill>
            </a:endParaRPr>
          </a:p>
        </p:txBody>
      </p:sp>
      <p:sp>
        <p:nvSpPr>
          <p:cNvPr id="5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3BBF71-28AC-44EB-A0A3-AAAD90FF611C}" type="slidenum">
              <a:rPr lang="ko-KR" altLang="en-US"/>
              <a:pPr>
                <a:defRPr/>
              </a:pPr>
              <a:t>51</a:t>
            </a:fld>
            <a:endParaRPr lang="ko-KR" altLang="en-US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428625" y="-18256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pc="-15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Contents</a:t>
            </a:r>
            <a:endParaRPr lang="ko-KR" altLang="en-US" spc="-150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3" y="836712"/>
            <a:ext cx="8530039" cy="53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51664" y="260946"/>
            <a:ext cx="87923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kumimoji="0" lang="en-US" altLang="ko-KR" sz="2500" b="1" dirty="0" smtClean="0">
                <a:solidFill>
                  <a:srgbClr val="FFFFFF"/>
                </a:solidFill>
                <a:latin typeface="Segoe UI" pitchFamily="34" charset="0"/>
                <a:ea typeface="+mn-ea"/>
                <a:cs typeface="Segoe UI" pitchFamily="34" charset="0"/>
              </a:rPr>
              <a:t>The modified Rutherford equation for NTM stability</a:t>
            </a:r>
            <a:endParaRPr kumimoji="0" lang="ko-KR" altLang="en-US" sz="2500" b="1" dirty="0">
              <a:solidFill>
                <a:srgbClr val="FFFFFF"/>
              </a:solidFill>
              <a:latin typeface="Segoe UI" pitchFamily="34" charset="0"/>
              <a:ea typeface="+mn-ea"/>
              <a:cs typeface="Segoe UI" pitchFamily="34" charset="0"/>
            </a:endParaRPr>
          </a:p>
        </p:txBody>
      </p:sp>
      <p:sp>
        <p:nvSpPr>
          <p:cNvPr id="16" name="Text Box 92"/>
          <p:cNvSpPr txBox="1">
            <a:spLocks noChangeArrowheads="1"/>
          </p:cNvSpPr>
          <p:nvPr/>
        </p:nvSpPr>
        <p:spPr bwMode="auto">
          <a:xfrm>
            <a:off x="10373" y="5000636"/>
            <a:ext cx="49936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>
              <a:defRPr/>
            </a:pPr>
            <a:r>
              <a:rPr kumimoji="0" lang="en-US" altLang="ko-KR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altLang="ko-KR" sz="1600" b="1" kern="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rd</a:t>
            </a:r>
            <a:r>
              <a:rPr kumimoji="0" lang="en-US" altLang="ko-KR" sz="1600" b="1" kern="0" dirty="0">
                <a:solidFill>
                  <a:srgbClr val="FF000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ko-KR" sz="1600" b="1" kern="0" dirty="0" err="1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Destabilisation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from perturbed bootstrap current:</a:t>
            </a:r>
            <a:r>
              <a:rPr kumimoji="0" lang="en-US" altLang="ko-KR" sz="1600" b="1" kern="0" dirty="0">
                <a:solidFill>
                  <a:srgbClr val="0000CC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2" name="그룹 28"/>
          <p:cNvGrpSpPr/>
          <p:nvPr/>
        </p:nvGrpSpPr>
        <p:grpSpPr>
          <a:xfrm>
            <a:off x="845883" y="5365991"/>
            <a:ext cx="8118605" cy="338554"/>
            <a:chOff x="-716938" y="4376670"/>
            <a:chExt cx="8795157" cy="338554"/>
          </a:xfrm>
        </p:grpSpPr>
        <p:sp>
          <p:nvSpPr>
            <p:cNvPr id="40" name="Text Box 94"/>
            <p:cNvSpPr txBox="1">
              <a:spLocks noChangeArrowheads="1"/>
            </p:cNvSpPr>
            <p:nvPr/>
          </p:nvSpPr>
          <p:spPr bwMode="auto">
            <a:xfrm>
              <a:off x="-589432" y="4376670"/>
              <a:ext cx="86676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latinLnBrk="0">
                <a:defRPr/>
              </a:pPr>
              <a:r>
                <a:rPr kumimoji="0" lang="en-US" altLang="ko-KR" sz="1600" b="1" kern="0" dirty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fitted by inferred size of saturated NTM island from </a:t>
              </a:r>
              <a:r>
                <a:rPr kumimoji="0" lang="en-US" altLang="ko-KR" sz="1600" b="1" kern="0" dirty="0" smtClean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ISLAND or estimated by experiments</a:t>
              </a:r>
              <a:endPara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endParaRPr>
            </a:p>
          </p:txBody>
        </p:sp>
        <p:graphicFrame>
          <p:nvGraphicFramePr>
            <p:cNvPr id="41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341948585"/>
                </p:ext>
              </p:extLst>
            </p:nvPr>
          </p:nvGraphicFramePr>
          <p:xfrm>
            <a:off x="-716938" y="4386747"/>
            <a:ext cx="216000" cy="297370"/>
          </p:xfrm>
          <a:graphic>
            <a:graphicData uri="http://schemas.openxmlformats.org/presentationml/2006/ole">
              <p:oleObj spid="_x0000_s210542" name="Equation" r:id="rId4" imgW="165028" imgH="228501" progId="">
                <p:embed/>
              </p:oleObj>
            </a:graphicData>
          </a:graphic>
        </p:graphicFrame>
      </p:grpSp>
      <p:grpSp>
        <p:nvGrpSpPr>
          <p:cNvPr id="3" name="그룹 32"/>
          <p:cNvGrpSpPr/>
          <p:nvPr/>
        </p:nvGrpSpPr>
        <p:grpSpPr>
          <a:xfrm>
            <a:off x="5761" y="3071810"/>
            <a:ext cx="7086519" cy="345996"/>
            <a:chOff x="706696" y="2254513"/>
            <a:chExt cx="7656406" cy="345996"/>
          </a:xfrm>
        </p:grpSpPr>
        <p:sp>
          <p:nvSpPr>
            <p:cNvPr id="35" name="Text Box 91"/>
            <p:cNvSpPr txBox="1">
              <a:spLocks noChangeArrowheads="1"/>
            </p:cNvSpPr>
            <p:nvPr/>
          </p:nvSpPr>
          <p:spPr bwMode="auto">
            <a:xfrm>
              <a:off x="706696" y="2261955"/>
              <a:ext cx="404782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latinLnBrk="0">
                <a:defRPr/>
              </a:pPr>
              <a:r>
                <a:rPr kumimoji="0" lang="en-US" altLang="ko-KR" sz="16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1</a:t>
              </a:r>
              <a:r>
                <a:rPr kumimoji="0" lang="en-US" altLang="ko-KR" sz="1600" b="1" kern="0" baseline="30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st</a:t>
              </a:r>
              <a:r>
                <a:rPr kumimoji="0" lang="en-US" altLang="ko-KR" sz="16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altLang="ko-KR" sz="1600" b="1" kern="0" dirty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: Conventional tearing mode stability:</a:t>
              </a:r>
            </a:p>
          </p:txBody>
        </p:sp>
        <p:grpSp>
          <p:nvGrpSpPr>
            <p:cNvPr id="4" name="그룹 25"/>
            <p:cNvGrpSpPr/>
            <p:nvPr/>
          </p:nvGrpSpPr>
          <p:grpSpPr>
            <a:xfrm>
              <a:off x="4633945" y="2254513"/>
              <a:ext cx="3729157" cy="338554"/>
              <a:chOff x="2295692" y="2372559"/>
              <a:chExt cx="3729157" cy="338554"/>
            </a:xfrm>
          </p:grpSpPr>
          <p:sp>
            <p:nvSpPr>
              <p:cNvPr id="37" name="Text Box 96"/>
              <p:cNvSpPr txBox="1">
                <a:spLocks noChangeArrowheads="1"/>
              </p:cNvSpPr>
              <p:nvPr/>
            </p:nvSpPr>
            <p:spPr bwMode="auto">
              <a:xfrm>
                <a:off x="2295692" y="2372559"/>
                <a:ext cx="372915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 latinLnBrk="0">
                  <a:defRPr/>
                </a:pPr>
                <a:r>
                  <a:rPr kumimoji="0" lang="en-US" altLang="ko-KR" sz="1600" b="1" kern="0" dirty="0">
                    <a:solidFill>
                      <a:sysClr val="windowText" lastClr="000000"/>
                    </a:solidFill>
                    <a:latin typeface="Candara" pitchFamily="34" charset="0"/>
                    <a:ea typeface="+mn-ea"/>
                    <a:cs typeface="Times New Roman" pitchFamily="18" charset="0"/>
                  </a:rPr>
                  <a:t>assumed as                      for            NTM </a:t>
                </a:r>
              </a:p>
            </p:txBody>
          </p:sp>
          <p:graphicFrame>
            <p:nvGraphicFramePr>
              <p:cNvPr id="38" name="Object 9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="" xmlns:p14="http://schemas.microsoft.com/office/powerpoint/2010/main" val="1105440668"/>
                  </p:ext>
                </p:extLst>
              </p:nvPr>
            </p:nvGraphicFramePr>
            <p:xfrm>
              <a:off x="3613087" y="2412913"/>
              <a:ext cx="876300" cy="295275"/>
            </p:xfrm>
            <a:graphic>
              <a:graphicData uri="http://schemas.openxmlformats.org/presentationml/2006/ole">
                <p:oleObj spid="_x0000_s210543" name="Equation" r:id="rId5" imgW="672808" imgH="228501" progId="">
                  <p:embed/>
                </p:oleObj>
              </a:graphicData>
            </a:graphic>
          </p:graphicFrame>
          <p:graphicFrame>
            <p:nvGraphicFramePr>
              <p:cNvPr id="39" name="Object 9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="" xmlns:p14="http://schemas.microsoft.com/office/powerpoint/2010/main" val="2823133342"/>
                  </p:ext>
                </p:extLst>
              </p:nvPr>
            </p:nvGraphicFramePr>
            <p:xfrm>
              <a:off x="4880190" y="2406467"/>
              <a:ext cx="434538" cy="252000"/>
            </p:xfrm>
            <a:graphic>
              <a:graphicData uri="http://schemas.openxmlformats.org/presentationml/2006/ole">
                <p:oleObj spid="_x0000_s210544" name="Equation" r:id="rId6" imgW="304404" imgH="177569" progId="">
                  <p:embed/>
                </p:oleObj>
              </a:graphicData>
            </a:graphic>
          </p:graphicFrame>
        </p:grpSp>
      </p:grpSp>
      <p:sp>
        <p:nvSpPr>
          <p:cNvPr id="21" name="Text Box 102"/>
          <p:cNvSpPr txBox="1">
            <a:spLocks noChangeArrowheads="1"/>
          </p:cNvSpPr>
          <p:nvPr/>
        </p:nvSpPr>
        <p:spPr bwMode="auto">
          <a:xfrm>
            <a:off x="-13726" y="3929066"/>
            <a:ext cx="46634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>
              <a:defRPr/>
            </a:pPr>
            <a:r>
              <a:rPr kumimoji="0" lang="en-US" altLang="ko-KR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ko-KR" sz="1600" b="1" kern="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nd</a:t>
            </a:r>
            <a:r>
              <a:rPr kumimoji="0" lang="en-US" altLang="ko-KR" sz="1600" b="1" kern="0" dirty="0">
                <a:solidFill>
                  <a:srgbClr val="FF000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: Tearing mode stability enhancement by ECCD:</a:t>
            </a:r>
            <a:r>
              <a:rPr kumimoji="0" lang="en-US" altLang="ko-KR" sz="1600" b="1" kern="0" dirty="0">
                <a:solidFill>
                  <a:srgbClr val="0000CC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5" name="그룹 26"/>
          <p:cNvGrpSpPr/>
          <p:nvPr/>
        </p:nvGrpSpPr>
        <p:grpSpPr>
          <a:xfrm>
            <a:off x="863319" y="3928778"/>
            <a:ext cx="7832187" cy="955282"/>
            <a:chOff x="1517632" y="2838903"/>
            <a:chExt cx="8484870" cy="965573"/>
          </a:xfrm>
        </p:grpSpPr>
        <p:sp>
          <p:nvSpPr>
            <p:cNvPr id="31" name="Text Box 103"/>
            <p:cNvSpPr txBox="1">
              <a:spLocks noChangeArrowheads="1"/>
            </p:cNvSpPr>
            <p:nvPr/>
          </p:nvSpPr>
          <p:spPr bwMode="auto">
            <a:xfrm>
              <a:off x="5433196" y="2838903"/>
              <a:ext cx="4569306" cy="34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latinLnBrk="0">
                <a:defRPr/>
              </a:pPr>
              <a:r>
                <a:rPr kumimoji="0" lang="en-US" altLang="ko-KR" sz="1600" b="1" kern="0" dirty="0" err="1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Westerhof’s</a:t>
              </a:r>
              <a:r>
                <a:rPr kumimoji="0" lang="en-US" altLang="ko-KR" sz="1600" b="1" kern="0" dirty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 model with no-island assumption</a:t>
              </a:r>
            </a:p>
          </p:txBody>
        </p:sp>
        <p:graphicFrame>
          <p:nvGraphicFramePr>
            <p:cNvPr id="32" name="Object 1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541113854"/>
                </p:ext>
              </p:extLst>
            </p:nvPr>
          </p:nvGraphicFramePr>
          <p:xfrm>
            <a:off x="1517632" y="3265330"/>
            <a:ext cx="2363788" cy="539146"/>
          </p:xfrm>
          <a:graphic>
            <a:graphicData uri="http://schemas.openxmlformats.org/presentationml/2006/ole">
              <p:oleObj spid="_x0000_s210545" name="Equation" r:id="rId7" imgW="2006600" imgH="457200" progId="">
                <p:embed/>
              </p:oleObj>
            </a:graphicData>
          </a:graphic>
        </p:graphicFrame>
      </p:grpSp>
      <p:grpSp>
        <p:nvGrpSpPr>
          <p:cNvPr id="6" name="그룹 27"/>
          <p:cNvGrpSpPr/>
          <p:nvPr/>
        </p:nvGrpSpPr>
        <p:grpSpPr>
          <a:xfrm>
            <a:off x="2900941" y="4453678"/>
            <a:ext cx="5684457" cy="363176"/>
            <a:chOff x="3823700" y="3372096"/>
            <a:chExt cx="6158161" cy="363176"/>
          </a:xfrm>
        </p:grpSpPr>
        <p:graphicFrame>
          <p:nvGraphicFramePr>
            <p:cNvPr id="29" name="Object 1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1294984728"/>
                </p:ext>
              </p:extLst>
            </p:nvPr>
          </p:nvGraphicFramePr>
          <p:xfrm>
            <a:off x="7354116" y="3431989"/>
            <a:ext cx="2627745" cy="278621"/>
          </p:xfrm>
          <a:graphic>
            <a:graphicData uri="http://schemas.openxmlformats.org/presentationml/2006/ole">
              <p:oleObj spid="_x0000_s210546" name="Equation" r:id="rId8" imgW="2159000" imgH="228600" progId="">
                <p:embed/>
              </p:oleObj>
            </a:graphicData>
          </a:graphic>
        </p:graphicFrame>
        <p:sp>
          <p:nvSpPr>
            <p:cNvPr id="30" name="Rectangle 119"/>
            <p:cNvSpPr>
              <a:spLocks noChangeArrowheads="1"/>
            </p:cNvSpPr>
            <p:nvPr/>
          </p:nvSpPr>
          <p:spPr bwMode="auto">
            <a:xfrm>
              <a:off x="3823700" y="3372096"/>
              <a:ext cx="3581189" cy="3631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600" b="1" kern="0" dirty="0" smtClean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,  </a:t>
              </a:r>
              <a:r>
                <a:rPr kumimoji="0" lang="en-US" altLang="ko-KR" sz="1600" b="1" kern="0" dirty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where the misalignment function </a:t>
              </a:r>
            </a:p>
          </p:txBody>
        </p:sp>
      </p:grpSp>
      <p:sp>
        <p:nvSpPr>
          <p:cNvPr id="46" name="Text Box 96"/>
          <p:cNvSpPr txBox="1">
            <a:spLocks noChangeArrowheads="1"/>
          </p:cNvSpPr>
          <p:nvPr/>
        </p:nvSpPr>
        <p:spPr bwMode="auto">
          <a:xfrm>
            <a:off x="3618593" y="3386135"/>
            <a:ext cx="51828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>
              <a:defRPr/>
            </a:pP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assumed as   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                      for            NTM in </a:t>
            </a:r>
            <a:r>
              <a:rPr kumimoji="0" lang="en-US" altLang="ko-KR" sz="1600" b="1" kern="0" dirty="0" err="1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ohmic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phases* </a:t>
            </a:r>
            <a:endParaRPr kumimoji="0" lang="en-US" altLang="ko-KR" sz="1600" b="1" kern="0" dirty="0">
              <a:solidFill>
                <a:sysClr val="windowText" lastClr="000000"/>
              </a:solidFill>
              <a:latin typeface="Candara" pitchFamily="34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7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30040278"/>
              </p:ext>
            </p:extLst>
          </p:nvPr>
        </p:nvGraphicFramePr>
        <p:xfrm>
          <a:off x="4865711" y="3429417"/>
          <a:ext cx="994997" cy="295275"/>
        </p:xfrm>
        <a:graphic>
          <a:graphicData uri="http://schemas.openxmlformats.org/presentationml/2006/ole">
            <p:oleObj spid="_x0000_s210547" name="Equation" r:id="rId9" imgW="825500" imgH="228600" progId="">
              <p:embed/>
            </p:oleObj>
          </a:graphicData>
        </a:graphic>
      </p:graphicFrame>
      <p:graphicFrame>
        <p:nvGraphicFramePr>
          <p:cNvPr id="48" name="Object 9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09672344"/>
              </p:ext>
            </p:extLst>
          </p:nvPr>
        </p:nvGraphicFramePr>
        <p:xfrm>
          <a:off x="6258038" y="3429412"/>
          <a:ext cx="402194" cy="252000"/>
        </p:xfrm>
        <a:graphic>
          <a:graphicData uri="http://schemas.openxmlformats.org/presentationml/2006/ole">
            <p:oleObj spid="_x0000_s210548" name="Equation" r:id="rId10" imgW="304404" imgH="177569" progId="">
              <p:embed/>
            </p:oleObj>
          </a:graphicData>
        </a:graphic>
      </p:graphicFrame>
      <p:cxnSp>
        <p:nvCxnSpPr>
          <p:cNvPr id="50" name="직선 연결선 22"/>
          <p:cNvCxnSpPr/>
          <p:nvPr/>
        </p:nvCxnSpPr>
        <p:spPr bwMode="auto">
          <a:xfrm>
            <a:off x="733407" y="2789314"/>
            <a:ext cx="77095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1" name="Object 237"/>
          <p:cNvGraphicFramePr>
            <a:graphicFrameLocks noChangeAspect="1"/>
          </p:cNvGraphicFramePr>
          <p:nvPr/>
        </p:nvGraphicFramePr>
        <p:xfrm>
          <a:off x="772313" y="1801424"/>
          <a:ext cx="7601344" cy="913196"/>
        </p:xfrm>
        <a:graphic>
          <a:graphicData uri="http://schemas.openxmlformats.org/presentationml/2006/ole">
            <p:oleObj spid="_x0000_s210549" name="Equation" r:id="rId11" imgW="4187160" imgH="493560" progId="Equation.3">
              <p:embed/>
            </p:oleObj>
          </a:graphicData>
        </a:graphic>
      </p:graphicFrame>
      <p:graphicFrame>
        <p:nvGraphicFramePr>
          <p:cNvPr id="52" name="Object 13"/>
          <p:cNvGraphicFramePr>
            <a:graphicFrameLocks noChangeAspect="1"/>
          </p:cNvGraphicFramePr>
          <p:nvPr/>
        </p:nvGraphicFramePr>
        <p:xfrm>
          <a:off x="772313" y="1142984"/>
          <a:ext cx="3470031" cy="609600"/>
        </p:xfrm>
        <a:graphic>
          <a:graphicData uri="http://schemas.openxmlformats.org/presentationml/2006/ole">
            <p:oleObj spid="_x0000_s210550" name="Equation" r:id="rId12" imgW="2413440" imgH="420480" progId="Equation.3">
              <p:embed/>
            </p:oleObj>
          </a:graphicData>
        </a:graphic>
      </p:graphicFrame>
      <p:graphicFrame>
        <p:nvGraphicFramePr>
          <p:cNvPr id="371952" name="Object 240"/>
          <p:cNvGraphicFramePr>
            <a:graphicFrameLocks noChangeAspect="1"/>
          </p:cNvGraphicFramePr>
          <p:nvPr/>
        </p:nvGraphicFramePr>
        <p:xfrm>
          <a:off x="813262" y="5715019"/>
          <a:ext cx="785446" cy="668337"/>
        </p:xfrm>
        <a:graphic>
          <a:graphicData uri="http://schemas.openxmlformats.org/presentationml/2006/ole">
            <p:oleObj spid="_x0000_s210551" name="Equation" r:id="rId13" imgW="545863" imgH="457002" progId="Equation.3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670518" y="5773186"/>
            <a:ext cx="5875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for </a:t>
            </a:r>
            <a:r>
              <a:rPr kumimoji="0" lang="en-US" sz="1600" b="1" dirty="0" err="1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ohmic</a:t>
            </a: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 phases* (The bootstrap current term can be increased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                                      when the heating is added.)</a:t>
            </a:r>
            <a:endParaRPr kumimoji="0" lang="en-US" sz="1600" b="1" dirty="0">
              <a:solidFill>
                <a:prstClr val="black"/>
              </a:solidFill>
              <a:latin typeface="Candara"/>
              <a:ea typeface="+mn-ea"/>
              <a:cs typeface="Candar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44168" y="6223838"/>
            <a:ext cx="323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kumimoji="0" lang="en-US" altLang="ko-KR" sz="1200" dirty="0" smtClean="0">
                <a:solidFill>
                  <a:srgbClr val="464653"/>
                </a:solidFill>
                <a:latin typeface="Gill Sans MT"/>
                <a:ea typeface="+mn-ea"/>
              </a:rPr>
              <a:t>R</a:t>
            </a:r>
            <a:r>
              <a:rPr kumimoji="0" lang="en-US" altLang="ko-KR" sz="1200" dirty="0">
                <a:solidFill>
                  <a:srgbClr val="464653"/>
                </a:solidFill>
                <a:latin typeface="Gill Sans MT"/>
                <a:ea typeface="+mn-ea"/>
              </a:rPr>
              <a:t>. J. La </a:t>
            </a:r>
            <a:r>
              <a:rPr kumimoji="0" lang="en-US" altLang="ko-KR" sz="1200" dirty="0" err="1">
                <a:solidFill>
                  <a:srgbClr val="464653"/>
                </a:solidFill>
                <a:latin typeface="Gill Sans MT"/>
                <a:ea typeface="+mn-ea"/>
              </a:rPr>
              <a:t>Haye</a:t>
            </a:r>
            <a:r>
              <a:rPr kumimoji="0" lang="en-US" altLang="ko-KR" sz="1200" dirty="0">
                <a:solidFill>
                  <a:srgbClr val="464653"/>
                </a:solidFill>
                <a:latin typeface="Gill Sans MT"/>
                <a:ea typeface="+mn-ea"/>
              </a:rPr>
              <a:t> et </a:t>
            </a:r>
            <a:r>
              <a:rPr kumimoji="0" lang="en-US" altLang="ko-KR" sz="1200" dirty="0" smtClean="0">
                <a:solidFill>
                  <a:srgbClr val="464653"/>
                </a:solidFill>
                <a:latin typeface="Gill Sans MT"/>
                <a:ea typeface="+mn-ea"/>
              </a:rPr>
              <a:t>al., Nuclear </a:t>
            </a:r>
            <a:r>
              <a:rPr kumimoji="0" lang="en-US" altLang="ko-KR" sz="1200" dirty="0">
                <a:solidFill>
                  <a:srgbClr val="464653"/>
                </a:solidFill>
                <a:latin typeface="Gill Sans MT"/>
                <a:ea typeface="+mn-ea"/>
              </a:rPr>
              <a:t>Fusion 46 451 (2006)</a:t>
            </a:r>
            <a:endParaRPr kumimoji="0" lang="ko-KR" altLang="en-US" sz="1200" dirty="0">
              <a:solidFill>
                <a:srgbClr val="464653"/>
              </a:solidFill>
              <a:latin typeface="Gill Sans MT"/>
              <a:ea typeface="+mn-ea"/>
            </a:endParaRPr>
          </a:p>
        </p:txBody>
      </p:sp>
      <p:sp>
        <p:nvSpPr>
          <p:cNvPr id="42" name="Rectangle 27"/>
          <p:cNvSpPr/>
          <p:nvPr/>
        </p:nvSpPr>
        <p:spPr>
          <a:xfrm>
            <a:off x="4044459" y="6478812"/>
            <a:ext cx="5033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dirty="0" smtClean="0">
                <a:solidFill>
                  <a:srgbClr val="464653"/>
                </a:solidFill>
                <a:latin typeface="Gill Sans MT"/>
                <a:ea typeface="+mn-ea"/>
              </a:rPr>
              <a:t>* </a:t>
            </a:r>
            <a:r>
              <a:rPr kumimoji="0" lang="en-US" sz="1400" dirty="0">
                <a:solidFill>
                  <a:srgbClr val="464653"/>
                </a:solidFill>
                <a:latin typeface="Gill Sans MT"/>
                <a:ea typeface="+mn-ea"/>
              </a:rPr>
              <a:t>O. </a:t>
            </a:r>
            <a:r>
              <a:rPr kumimoji="0" lang="en-US" sz="1400" dirty="0" err="1">
                <a:solidFill>
                  <a:srgbClr val="464653"/>
                </a:solidFill>
                <a:latin typeface="Gill Sans MT"/>
                <a:ea typeface="+mn-ea"/>
              </a:rPr>
              <a:t>Sauter</a:t>
            </a:r>
            <a:r>
              <a:rPr kumimoji="0" lang="en-US" sz="1400" dirty="0">
                <a:solidFill>
                  <a:srgbClr val="464653"/>
                </a:solidFill>
                <a:latin typeface="Gill Sans MT"/>
                <a:ea typeface="+mn-ea"/>
              </a:rPr>
              <a:t> et al., </a:t>
            </a:r>
            <a:r>
              <a:rPr kumimoji="0" lang="en-US" sz="1400" dirty="0" smtClean="0">
                <a:solidFill>
                  <a:srgbClr val="464653"/>
                </a:solidFill>
                <a:latin typeface="Gill Sans MT"/>
                <a:ea typeface="+mn-ea"/>
              </a:rPr>
              <a:t>Physics of Plasmas 4,1654 (1997)</a:t>
            </a:r>
            <a:r>
              <a:rPr kumimoji="0" lang="en-US" sz="1050" dirty="0" smtClean="0">
                <a:solidFill>
                  <a:prstClr val="black"/>
                </a:solidFill>
                <a:latin typeface="Calibri" pitchFamily="34" charset="0"/>
                <a:ea typeface="+mn-ea"/>
              </a:rPr>
              <a:t> </a:t>
            </a:r>
            <a:endParaRPr kumimoji="0" lang="en-US" sz="1050" dirty="0">
              <a:solidFill>
                <a:prstClr val="black"/>
              </a:solidFill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89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51664" y="260946"/>
            <a:ext cx="87923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kumimoji="0" lang="en-US" altLang="ko-KR" sz="2500" b="1" dirty="0" smtClean="0">
                <a:solidFill>
                  <a:srgbClr val="FFFFFF"/>
                </a:solidFill>
                <a:latin typeface="Segoe UI" pitchFamily="34" charset="0"/>
                <a:ea typeface="+mn-ea"/>
                <a:cs typeface="Segoe UI" pitchFamily="34" charset="0"/>
              </a:rPr>
              <a:t>The modified Rutherford equation for NTM stability</a:t>
            </a:r>
            <a:endParaRPr kumimoji="0" lang="ko-KR" altLang="en-US" sz="2500" b="1" dirty="0">
              <a:solidFill>
                <a:srgbClr val="FFFFFF"/>
              </a:solidFill>
              <a:latin typeface="Segoe UI" pitchFamily="34" charset="0"/>
              <a:ea typeface="+mn-ea"/>
              <a:cs typeface="Segoe UI" pitchFamily="34" charset="0"/>
            </a:endParaRPr>
          </a:p>
        </p:txBody>
      </p:sp>
      <p:pic>
        <p:nvPicPr>
          <p:cNvPr id="42" name="그림 34" descr="K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6226" y="3069534"/>
            <a:ext cx="2448066" cy="257404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44168" y="5723772"/>
            <a:ext cx="323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kumimoji="0" lang="en-US" altLang="ko-KR" sz="1200" dirty="0" smtClean="0">
                <a:solidFill>
                  <a:srgbClr val="464653"/>
                </a:solidFill>
                <a:latin typeface="Gill Sans MT"/>
                <a:ea typeface="+mn-ea"/>
              </a:rPr>
              <a:t>R</a:t>
            </a:r>
            <a:r>
              <a:rPr kumimoji="0" lang="en-US" altLang="ko-KR" sz="1200" dirty="0">
                <a:solidFill>
                  <a:srgbClr val="464653"/>
                </a:solidFill>
                <a:latin typeface="Gill Sans MT"/>
                <a:ea typeface="+mn-ea"/>
              </a:rPr>
              <a:t>. J. La </a:t>
            </a:r>
            <a:r>
              <a:rPr kumimoji="0" lang="en-US" altLang="ko-KR" sz="1200" dirty="0" err="1">
                <a:solidFill>
                  <a:srgbClr val="464653"/>
                </a:solidFill>
                <a:latin typeface="Gill Sans MT"/>
                <a:ea typeface="+mn-ea"/>
              </a:rPr>
              <a:t>Haye</a:t>
            </a:r>
            <a:r>
              <a:rPr kumimoji="0" lang="en-US" altLang="ko-KR" sz="1200" dirty="0">
                <a:solidFill>
                  <a:srgbClr val="464653"/>
                </a:solidFill>
                <a:latin typeface="Gill Sans MT"/>
                <a:ea typeface="+mn-ea"/>
              </a:rPr>
              <a:t> et </a:t>
            </a:r>
            <a:r>
              <a:rPr kumimoji="0" lang="en-US" altLang="ko-KR" sz="1200" dirty="0" smtClean="0">
                <a:solidFill>
                  <a:srgbClr val="464653"/>
                </a:solidFill>
                <a:latin typeface="Gill Sans MT"/>
                <a:ea typeface="+mn-ea"/>
              </a:rPr>
              <a:t>al., Nuclear </a:t>
            </a:r>
            <a:r>
              <a:rPr kumimoji="0" lang="en-US" altLang="ko-KR" sz="1200" dirty="0">
                <a:solidFill>
                  <a:srgbClr val="464653"/>
                </a:solidFill>
                <a:latin typeface="Gill Sans MT"/>
                <a:ea typeface="+mn-ea"/>
              </a:rPr>
              <a:t>Fusion 46 451 (2006)</a:t>
            </a:r>
            <a:endParaRPr kumimoji="0" lang="ko-KR" altLang="en-US" sz="1200" dirty="0">
              <a:solidFill>
                <a:srgbClr val="464653"/>
              </a:solidFill>
              <a:latin typeface="Gill Sans MT"/>
              <a:ea typeface="+mn-ea"/>
            </a:endParaRPr>
          </a:p>
        </p:txBody>
      </p:sp>
      <p:sp>
        <p:nvSpPr>
          <p:cNvPr id="15" name="Text Box 90"/>
          <p:cNvSpPr txBox="1">
            <a:spLocks noChangeArrowheads="1"/>
          </p:cNvSpPr>
          <p:nvPr/>
        </p:nvSpPr>
        <p:spPr bwMode="auto">
          <a:xfrm>
            <a:off x="251520" y="3000375"/>
            <a:ext cx="53896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latinLnBrk="0">
              <a:defRPr/>
            </a:pPr>
            <a:r>
              <a:rPr kumimoji="0" lang="en-US" altLang="ko-KR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altLang="ko-KR" sz="1600" b="1" kern="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th</a:t>
            </a:r>
            <a:r>
              <a:rPr kumimoji="0" lang="en-US" altLang="ko-KR" sz="1600" b="1" kern="0" dirty="0">
                <a:solidFill>
                  <a:srgbClr val="7030A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ko-KR" sz="1600" b="1" kern="0" dirty="0" err="1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Stabilisation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from small island &amp; polarization 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threshold</a:t>
            </a:r>
          </a:p>
          <a:p>
            <a:pPr latinLnBrk="0">
              <a:defRPr/>
            </a:pP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        (</a:t>
            </a:r>
            <a:r>
              <a:rPr kumimoji="0" lang="en-US" altLang="ko-KR" sz="1600" b="1" kern="0" dirty="0" err="1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Glasser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-Green-Johnson (GGJ) term ):</a:t>
            </a:r>
            <a:endParaRPr kumimoji="0" lang="en-US" altLang="ko-KR" sz="1600" b="1" kern="0" dirty="0">
              <a:solidFill>
                <a:sysClr val="windowText" lastClr="000000"/>
              </a:solidFill>
              <a:latin typeface="Candar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 Box 93"/>
          <p:cNvSpPr txBox="1">
            <a:spLocks noChangeArrowheads="1"/>
          </p:cNvSpPr>
          <p:nvPr/>
        </p:nvSpPr>
        <p:spPr bwMode="auto">
          <a:xfrm>
            <a:off x="346387" y="4725358"/>
            <a:ext cx="5431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en-US" altLang="ko-KR" sz="16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ko-KR" sz="1600" b="1" kern="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th</a:t>
            </a:r>
            <a:r>
              <a:rPr kumimoji="0" lang="en-US" altLang="ko-KR" sz="1600" b="1" kern="0" dirty="0">
                <a:solidFill>
                  <a:srgbClr val="7030A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ko-KR" sz="1600" b="1" kern="0" dirty="0" err="1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Stabilisation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from replacing bootstrap current by ECCD:</a:t>
            </a:r>
          </a:p>
        </p:txBody>
      </p:sp>
      <p:grpSp>
        <p:nvGrpSpPr>
          <p:cNvPr id="2" name="그룹 29"/>
          <p:cNvGrpSpPr/>
          <p:nvPr/>
        </p:nvGrpSpPr>
        <p:grpSpPr>
          <a:xfrm>
            <a:off x="714885" y="3583462"/>
            <a:ext cx="3721073" cy="345604"/>
            <a:chOff x="1231833" y="5255900"/>
            <a:chExt cx="4031164" cy="345604"/>
          </a:xfrm>
        </p:grpSpPr>
        <p:graphicFrame>
          <p:nvGraphicFramePr>
            <p:cNvPr id="33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2972346593"/>
                </p:ext>
              </p:extLst>
            </p:nvPr>
          </p:nvGraphicFramePr>
          <p:xfrm>
            <a:off x="1231833" y="5277654"/>
            <a:ext cx="1292221" cy="323850"/>
          </p:xfrm>
          <a:graphic>
            <a:graphicData uri="http://schemas.openxmlformats.org/presentationml/2006/ole">
              <p:oleObj spid="_x0000_s211442" name="Equation" r:id="rId5" imgW="1015559" imgH="253890" progId="">
                <p:embed/>
              </p:oleObj>
            </a:graphicData>
          </a:graphic>
        </p:graphicFrame>
        <p:sp>
          <p:nvSpPr>
            <p:cNvPr id="34" name="Text Box 100"/>
            <p:cNvSpPr txBox="1">
              <a:spLocks noChangeArrowheads="1"/>
            </p:cNvSpPr>
            <p:nvPr/>
          </p:nvSpPr>
          <p:spPr bwMode="auto">
            <a:xfrm>
              <a:off x="2524054" y="5255900"/>
              <a:ext cx="273894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latinLnBrk="0">
                <a:defRPr/>
              </a:pPr>
              <a:r>
                <a:rPr kumimoji="0" lang="en-US" altLang="ko-KR" sz="1600" b="1" kern="0" dirty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  <a:sym typeface="Wingdings" pitchFamily="2" charset="2"/>
                </a:rPr>
                <a:t>(= twice ion banana width)</a:t>
              </a:r>
              <a:endParaRPr kumimoji="0" lang="en-US" altLang="ko-KR" sz="1600" b="1" kern="0" baseline="30000" dirty="0">
                <a:solidFill>
                  <a:srgbClr val="FF0000"/>
                </a:solidFill>
                <a:latin typeface="Candara" pitchFamily="34" charset="0"/>
                <a:ea typeface="+mn-ea"/>
                <a:cs typeface="Times New Roman" pitchFamily="18" charset="0"/>
              </a:endParaRPr>
            </a:p>
          </p:txBody>
        </p:sp>
      </p:grpSp>
      <p:cxnSp>
        <p:nvCxnSpPr>
          <p:cNvPr id="24" name="직선 연결선 22"/>
          <p:cNvCxnSpPr/>
          <p:nvPr/>
        </p:nvCxnSpPr>
        <p:spPr bwMode="auto">
          <a:xfrm>
            <a:off x="733407" y="2789314"/>
            <a:ext cx="77095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그룹 31"/>
          <p:cNvGrpSpPr/>
          <p:nvPr/>
        </p:nvGrpSpPr>
        <p:grpSpPr>
          <a:xfrm>
            <a:off x="728647" y="5090710"/>
            <a:ext cx="5169428" cy="338554"/>
            <a:chOff x="1494034" y="6058515"/>
            <a:chExt cx="5600214" cy="338554"/>
          </a:xfrm>
        </p:grpSpPr>
        <p:sp>
          <p:nvSpPr>
            <p:cNvPr id="26" name="Text Box 101"/>
            <p:cNvSpPr txBox="1">
              <a:spLocks noChangeArrowheads="1"/>
            </p:cNvSpPr>
            <p:nvPr/>
          </p:nvSpPr>
          <p:spPr bwMode="auto">
            <a:xfrm>
              <a:off x="1679224" y="6058515"/>
              <a:ext cx="54150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latinLnBrk="0">
                <a:defRPr/>
              </a:pPr>
              <a:r>
                <a:rPr kumimoji="0" lang="en-US" altLang="ko-KR" sz="1600" b="1" kern="0" dirty="0">
                  <a:solidFill>
                    <a:sysClr val="windowText" lastClr="000000"/>
                  </a:solidFill>
                  <a:latin typeface="Candara" pitchFamily="34" charset="0"/>
                  <a:ea typeface="+mn-ea"/>
                  <a:cs typeface="Times New Roman" pitchFamily="18" charset="0"/>
                </a:rPr>
                <a:t>calculated from improved Perkins’ current drive model</a:t>
              </a:r>
            </a:p>
          </p:txBody>
        </p:sp>
        <p:graphicFrame>
          <p:nvGraphicFramePr>
            <p:cNvPr id="28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3211796477"/>
                </p:ext>
              </p:extLst>
            </p:nvPr>
          </p:nvGraphicFramePr>
          <p:xfrm>
            <a:off x="1494034" y="6109286"/>
            <a:ext cx="252000" cy="280501"/>
          </p:xfrm>
          <a:graphic>
            <a:graphicData uri="http://schemas.openxmlformats.org/presentationml/2006/ole">
              <p:oleObj spid="_x0000_s211443" name="Equation" r:id="rId6" imgW="203112" imgH="228501" progId="">
                <p:embed/>
              </p:oleObj>
            </a:graphicData>
          </a:graphic>
        </p:graphicFrame>
      </p:grpSp>
      <p:sp>
        <p:nvSpPr>
          <p:cNvPr id="49" name="Rectangle 48"/>
          <p:cNvSpPr/>
          <p:nvPr/>
        </p:nvSpPr>
        <p:spPr>
          <a:xfrm>
            <a:off x="5670557" y="6366714"/>
            <a:ext cx="3407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nb-NO" sz="1200" dirty="0" smtClean="0">
                <a:solidFill>
                  <a:srgbClr val="464653"/>
                </a:solidFill>
                <a:latin typeface="Gill Sans MT"/>
                <a:ea typeface="+mn-ea"/>
              </a:rPr>
              <a:t>**D</a:t>
            </a:r>
            <a:r>
              <a:rPr kumimoji="0" lang="nb-NO" sz="1200" dirty="0">
                <a:solidFill>
                  <a:srgbClr val="464653"/>
                </a:solidFill>
                <a:latin typeface="Gill Sans MT"/>
                <a:ea typeface="+mn-ea"/>
              </a:rPr>
              <a:t>. De </a:t>
            </a:r>
            <a:r>
              <a:rPr kumimoji="0" lang="nb-NO" sz="1200" dirty="0" err="1">
                <a:solidFill>
                  <a:srgbClr val="464653"/>
                </a:solidFill>
                <a:latin typeface="Gill Sans MT"/>
                <a:ea typeface="+mn-ea"/>
              </a:rPr>
              <a:t>Lazzari</a:t>
            </a:r>
            <a:r>
              <a:rPr kumimoji="0" lang="nb-NO" sz="1200" dirty="0">
                <a:solidFill>
                  <a:srgbClr val="464653"/>
                </a:solidFill>
                <a:latin typeface="Gill Sans MT"/>
                <a:ea typeface="+mn-ea"/>
              </a:rPr>
              <a:t> et al., Nuclear </a:t>
            </a:r>
            <a:r>
              <a:rPr kumimoji="0" lang="nb-NO" sz="1200" dirty="0" err="1">
                <a:solidFill>
                  <a:srgbClr val="464653"/>
                </a:solidFill>
                <a:latin typeface="Gill Sans MT"/>
                <a:ea typeface="+mn-ea"/>
              </a:rPr>
              <a:t>Fusion</a:t>
            </a:r>
            <a:r>
              <a:rPr kumimoji="0" lang="nb-NO" sz="1200" dirty="0">
                <a:solidFill>
                  <a:srgbClr val="464653"/>
                </a:solidFill>
                <a:latin typeface="Gill Sans MT"/>
                <a:ea typeface="+mn-ea"/>
              </a:rPr>
              <a:t> 49, 075002 (2009</a:t>
            </a:r>
            <a:r>
              <a:rPr kumimoji="0" lang="nb-NO" sz="1200" dirty="0" smtClean="0">
                <a:solidFill>
                  <a:srgbClr val="464653"/>
                </a:solidFill>
                <a:latin typeface="Gill Sans MT"/>
                <a:ea typeface="+mn-ea"/>
              </a:rPr>
              <a:t>)</a:t>
            </a:r>
            <a:endParaRPr kumimoji="0" lang="en-US" sz="1200" dirty="0">
              <a:solidFill>
                <a:srgbClr val="464653"/>
              </a:solidFill>
              <a:latin typeface="Gill Sans MT"/>
              <a:ea typeface="+mn-ea"/>
            </a:endParaRPr>
          </a:p>
        </p:txBody>
      </p:sp>
      <p:graphicFrame>
        <p:nvGraphicFramePr>
          <p:cNvPr id="371949" name="Object 237"/>
          <p:cNvGraphicFramePr>
            <a:graphicFrameLocks noChangeAspect="1"/>
          </p:cNvGraphicFramePr>
          <p:nvPr/>
        </p:nvGraphicFramePr>
        <p:xfrm>
          <a:off x="772313" y="1801424"/>
          <a:ext cx="7601344" cy="913196"/>
        </p:xfrm>
        <a:graphic>
          <a:graphicData uri="http://schemas.openxmlformats.org/presentationml/2006/ole">
            <p:oleObj spid="_x0000_s211444" name="Equation" r:id="rId7" imgW="4187160" imgH="493560" progId="Equation.3">
              <p:embed/>
            </p:oleObj>
          </a:graphicData>
        </a:graphic>
      </p:graphicFrame>
      <p:sp>
        <p:nvSpPr>
          <p:cNvPr id="43" name="Text Box 93"/>
          <p:cNvSpPr txBox="1">
            <a:spLocks noChangeArrowheads="1"/>
          </p:cNvSpPr>
          <p:nvPr/>
        </p:nvSpPr>
        <p:spPr bwMode="auto">
          <a:xfrm>
            <a:off x="346387" y="5586018"/>
            <a:ext cx="34788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kumimoji="0" lang="en-US" altLang="ko-KR" sz="1600" b="1" kern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6</a:t>
            </a:r>
            <a:r>
              <a:rPr kumimoji="0" lang="en-US" altLang="ko-KR" sz="1600" b="1" kern="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ndara" pitchFamily="34" charset="0"/>
                <a:ea typeface="+mn-ea"/>
                <a:cs typeface="Times New Roman" pitchFamily="18" charset="0"/>
              </a:rPr>
              <a:t>th</a:t>
            </a:r>
            <a:r>
              <a:rPr kumimoji="0" lang="en-US" altLang="ko-KR" sz="1600" b="1" kern="0" dirty="0" smtClean="0">
                <a:solidFill>
                  <a:srgbClr val="7030A0"/>
                </a:solidFill>
                <a:latin typeface="Candar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ko-KR" sz="1600" b="1" kern="0" dirty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: </a:t>
            </a:r>
            <a:r>
              <a:rPr kumimoji="0" lang="en-US" altLang="ko-KR" sz="1600" b="1" kern="0" dirty="0" err="1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Stabilisation</a:t>
            </a:r>
            <a:r>
              <a:rPr kumimoji="0" lang="en-US" altLang="ko-KR" sz="1600" b="1" kern="0" dirty="0" smtClean="0">
                <a:solidFill>
                  <a:sysClr val="windowText" lastClr="000000"/>
                </a:solidFill>
                <a:latin typeface="Candara" pitchFamily="34" charset="0"/>
                <a:ea typeface="+mn-ea"/>
                <a:cs typeface="Times New Roman" pitchFamily="18" charset="0"/>
              </a:rPr>
              <a:t> by the ECH effect**:</a:t>
            </a:r>
            <a:endParaRPr kumimoji="0" lang="en-US" altLang="ko-KR" sz="1600" b="1" kern="0" dirty="0">
              <a:solidFill>
                <a:sysClr val="windowText" lastClr="000000"/>
              </a:solidFill>
              <a:latin typeface="Candara" pitchFamily="34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56716" name="Object 12"/>
          <p:cNvGraphicFramePr>
            <a:graphicFrameLocks noChangeAspect="1"/>
          </p:cNvGraphicFramePr>
          <p:nvPr/>
        </p:nvGraphicFramePr>
        <p:xfrm>
          <a:off x="758112" y="5996010"/>
          <a:ext cx="3587262" cy="647700"/>
        </p:xfrm>
        <a:graphic>
          <a:graphicData uri="http://schemas.openxmlformats.org/presentationml/2006/ole">
            <p:oleObj spid="_x0000_s211445" name="Equation" r:id="rId8" imgW="2486520" imgH="447840" progId="Equation.3">
              <p:embed/>
            </p:oleObj>
          </a:graphicData>
        </a:graphic>
      </p:graphicFrame>
      <p:graphicFrame>
        <p:nvGraphicFramePr>
          <p:cNvPr id="456717" name="Object 13"/>
          <p:cNvGraphicFramePr>
            <a:graphicFrameLocks noChangeAspect="1"/>
          </p:cNvGraphicFramePr>
          <p:nvPr/>
        </p:nvGraphicFramePr>
        <p:xfrm>
          <a:off x="772313" y="1142984"/>
          <a:ext cx="3470031" cy="609600"/>
        </p:xfrm>
        <a:graphic>
          <a:graphicData uri="http://schemas.openxmlformats.org/presentationml/2006/ole">
            <p:oleObj spid="_x0000_s211446" name="Equation" r:id="rId9" imgW="2413440" imgH="420480" progId="Equation.3">
              <p:embed/>
            </p:oleObj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864548" y="4071942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for </a:t>
            </a:r>
            <a:r>
              <a:rPr kumimoji="0" lang="en-US" sz="1600" b="1" dirty="0" err="1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ohmic</a:t>
            </a: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 phases*</a:t>
            </a:r>
            <a:endParaRPr kumimoji="0" lang="en-US" sz="1600" b="1" dirty="0">
              <a:solidFill>
                <a:prstClr val="black"/>
              </a:solidFill>
              <a:latin typeface="Candara"/>
              <a:ea typeface="+mn-ea"/>
              <a:cs typeface="Candara"/>
            </a:endParaRPr>
          </a:p>
        </p:txBody>
      </p:sp>
      <p:graphicFrame>
        <p:nvGraphicFramePr>
          <p:cNvPr id="45672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54073364"/>
              </p:ext>
            </p:extLst>
          </p:nvPr>
        </p:nvGraphicFramePr>
        <p:xfrm>
          <a:off x="585705" y="3929066"/>
          <a:ext cx="1223597" cy="685800"/>
        </p:xfrm>
        <a:graphic>
          <a:graphicData uri="http://schemas.openxmlformats.org/presentationml/2006/ole">
            <p:oleObj spid="_x0000_s211447" name="Equation" r:id="rId10" imgW="850531" imgH="469696" progId="Equation.3">
              <p:embed/>
            </p:oleObj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38549689"/>
              </p:ext>
            </p:extLst>
          </p:nvPr>
        </p:nvGraphicFramePr>
        <p:xfrm>
          <a:off x="2491754" y="4000507"/>
          <a:ext cx="961159" cy="577273"/>
        </p:xfrm>
        <a:graphic>
          <a:graphicData uri="http://schemas.openxmlformats.org/presentationml/2006/ole">
            <p:oleObj spid="_x0000_s211448" name="Equation" r:id="rId11" imgW="722160" imgH="429480" progId="Equation.3">
              <p:embed/>
            </p:oleObj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3443564" y="4086812"/>
            <a:ext cx="510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and</a:t>
            </a:r>
            <a:endParaRPr kumimoji="0" lang="en-US" sz="1600" b="1" dirty="0">
              <a:solidFill>
                <a:prstClr val="black"/>
              </a:solidFill>
              <a:latin typeface="Candara"/>
              <a:ea typeface="+mn-ea"/>
              <a:cs typeface="Candara"/>
            </a:endParaRPr>
          </a:p>
        </p:txBody>
      </p:sp>
      <p:graphicFrame>
        <p:nvGraphicFramePr>
          <p:cNvPr id="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27726961"/>
              </p:ext>
            </p:extLst>
          </p:nvPr>
        </p:nvGraphicFramePr>
        <p:xfrm>
          <a:off x="3912294" y="4109204"/>
          <a:ext cx="947738" cy="327025"/>
        </p:xfrm>
        <a:graphic>
          <a:graphicData uri="http://schemas.openxmlformats.org/presentationml/2006/ole">
            <p:oleObj spid="_x0000_s211449" name="Equation" r:id="rId12" imgW="649080" imgH="219240" progId="Equation.3">
              <p:embed/>
            </p:oleObj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94995" y="4099906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600" b="1" dirty="0" smtClean="0">
                <a:solidFill>
                  <a:prstClr val="black"/>
                </a:solidFill>
                <a:latin typeface="Candara"/>
                <a:ea typeface="+mn-ea"/>
                <a:cs typeface="Candara"/>
              </a:rPr>
              <a:t>where</a:t>
            </a:r>
            <a:endParaRPr kumimoji="0" lang="en-US" sz="1600" b="1" dirty="0">
              <a:solidFill>
                <a:prstClr val="black"/>
              </a:solidFill>
              <a:latin typeface="Candara"/>
              <a:ea typeface="+mn-ea"/>
              <a:cs typeface="Candara"/>
            </a:endParaRPr>
          </a:p>
        </p:txBody>
      </p:sp>
      <p:sp>
        <p:nvSpPr>
          <p:cNvPr id="29" name="Rectangle 27"/>
          <p:cNvSpPr/>
          <p:nvPr/>
        </p:nvSpPr>
        <p:spPr>
          <a:xfrm>
            <a:off x="4044459" y="6000771"/>
            <a:ext cx="5033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1400" dirty="0" smtClean="0">
                <a:solidFill>
                  <a:srgbClr val="464653"/>
                </a:solidFill>
                <a:latin typeface="Gill Sans MT"/>
                <a:ea typeface="+mn-ea"/>
              </a:rPr>
              <a:t>* </a:t>
            </a:r>
            <a:r>
              <a:rPr kumimoji="0" lang="en-US" sz="1400" dirty="0">
                <a:solidFill>
                  <a:srgbClr val="464653"/>
                </a:solidFill>
                <a:latin typeface="Gill Sans MT"/>
                <a:ea typeface="+mn-ea"/>
              </a:rPr>
              <a:t>O. </a:t>
            </a:r>
            <a:r>
              <a:rPr kumimoji="0" lang="en-US" sz="1400" dirty="0" err="1">
                <a:solidFill>
                  <a:srgbClr val="464653"/>
                </a:solidFill>
                <a:latin typeface="Gill Sans MT"/>
                <a:ea typeface="+mn-ea"/>
              </a:rPr>
              <a:t>Sauter</a:t>
            </a:r>
            <a:r>
              <a:rPr kumimoji="0" lang="en-US" sz="1400" dirty="0">
                <a:solidFill>
                  <a:srgbClr val="464653"/>
                </a:solidFill>
                <a:latin typeface="Gill Sans MT"/>
                <a:ea typeface="+mn-ea"/>
              </a:rPr>
              <a:t> et al., </a:t>
            </a:r>
            <a:r>
              <a:rPr kumimoji="0" lang="en-US" sz="1400" dirty="0" smtClean="0">
                <a:solidFill>
                  <a:srgbClr val="464653"/>
                </a:solidFill>
                <a:latin typeface="Gill Sans MT"/>
                <a:ea typeface="+mn-ea"/>
              </a:rPr>
              <a:t>Physics of Plasmas 4,1654 (1997)</a:t>
            </a:r>
            <a:r>
              <a:rPr kumimoji="0" lang="en-US" sz="1050" dirty="0" smtClean="0">
                <a:solidFill>
                  <a:prstClr val="black"/>
                </a:solidFill>
                <a:latin typeface="Calibri" pitchFamily="34" charset="0"/>
                <a:ea typeface="+mn-ea"/>
              </a:rPr>
              <a:t> </a:t>
            </a:r>
            <a:endParaRPr kumimoji="0" lang="en-US" sz="1050" dirty="0">
              <a:solidFill>
                <a:prstClr val="black"/>
              </a:solidFill>
              <a:latin typeface="Calibri" pitchFamily="34" charset="0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899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968" y="1539215"/>
            <a:ext cx="7070432" cy="491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7030A0"/>
                </a:solidFill>
                <a:latin typeface="+mn-lt"/>
              </a:rPr>
              <a:t> ELM criterion</a:t>
            </a:r>
            <a:endParaRPr lang="en-US" altLang="ko-KR" sz="20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11960" y="1177007"/>
            <a:ext cx="465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dirty="0" err="1" smtClean="0">
                <a:latin typeface="+mn-lt"/>
              </a:rPr>
              <a:t>Hyunsun</a:t>
            </a:r>
            <a:r>
              <a:rPr lang="en-US" altLang="ko-KR" sz="1400" i="1" dirty="0" smtClean="0">
                <a:latin typeface="+mn-lt"/>
              </a:rPr>
              <a:t> Han et al.</a:t>
            </a:r>
            <a:r>
              <a:rPr lang="en-US" altLang="ko-KR" sz="1400" dirty="0" smtClean="0">
                <a:latin typeface="+mn-lt"/>
              </a:rPr>
              <a:t>, ITPA IOS 2010, Seoul, Korea</a:t>
            </a:r>
            <a:endParaRPr lang="ko-KR" altLang="en-US" sz="1400" dirty="0">
              <a:latin typeface="+mn-lt"/>
            </a:endParaRPr>
          </a:p>
        </p:txBody>
      </p:sp>
      <p:grpSp>
        <p:nvGrpSpPr>
          <p:cNvPr id="35" name="Group 94"/>
          <p:cNvGrpSpPr>
            <a:grpSpLocks/>
          </p:cNvGrpSpPr>
          <p:nvPr/>
        </p:nvGrpSpPr>
        <p:grpSpPr bwMode="auto">
          <a:xfrm>
            <a:off x="7092280" y="1556792"/>
            <a:ext cx="1619250" cy="695325"/>
            <a:chOff x="2744" y="210"/>
            <a:chExt cx="1020" cy="438"/>
          </a:xfrm>
        </p:grpSpPr>
        <p:pic>
          <p:nvPicPr>
            <p:cNvPr id="37" name="Picture 9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4" y="210"/>
              <a:ext cx="1020" cy="438"/>
            </a:xfrm>
            <a:prstGeom prst="rect">
              <a:avLst/>
            </a:prstGeom>
            <a:noFill/>
          </p:spPr>
        </p:pic>
        <p:grpSp>
          <p:nvGrpSpPr>
            <p:cNvPr id="38" name="Group 96"/>
            <p:cNvGrpSpPr>
              <a:grpSpLocks/>
            </p:cNvGrpSpPr>
            <p:nvPr/>
          </p:nvGrpSpPr>
          <p:grpSpPr bwMode="auto">
            <a:xfrm>
              <a:off x="2744" y="210"/>
              <a:ext cx="975" cy="419"/>
              <a:chOff x="49" y="0"/>
              <a:chExt cx="975" cy="419"/>
            </a:xfrm>
          </p:grpSpPr>
          <p:pic>
            <p:nvPicPr>
              <p:cNvPr id="39" name="Picture 97" descr="efdajettrans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9" y="0"/>
                <a:ext cx="975" cy="419"/>
              </a:xfrm>
              <a:prstGeom prst="rect">
                <a:avLst/>
              </a:prstGeom>
              <a:noFill/>
            </p:spPr>
          </p:pic>
          <p:pic>
            <p:nvPicPr>
              <p:cNvPr id="40" name="Picture 98" descr="eufla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2D4492"/>
                  </a:clrFrom>
                  <a:clrTo>
                    <a:srgbClr val="2D4492">
                      <a:alpha val="0"/>
                    </a:srgbClr>
                  </a:clrTo>
                </a:clrChange>
              </a:blip>
              <a:srcRect l="19145" t="5173" r="20000" b="10345"/>
              <a:stretch>
                <a:fillRect/>
              </a:stretch>
            </p:blipFill>
            <p:spPr bwMode="auto">
              <a:xfrm>
                <a:off x="78" y="154"/>
                <a:ext cx="283" cy="26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4" y="2924945"/>
            <a:ext cx="4248645" cy="35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186255" y="1700808"/>
                <a:ext cx="2665665" cy="720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ko-KR" altLang="en-US" i="1"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/>
                            </a:rPr>
                            <m:t>𝑀𝐻𝐷</m:t>
                          </m:r>
                        </m:sub>
                      </m:sSub>
                      <m:r>
                        <a:rPr lang="en-US" altLang="ko-KR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ko-KR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ko-KR" altLang="en-US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ko-KR" b="0" i="1" smtClean="0">
                              <a:latin typeface="Cambria Math"/>
                              <a:ea typeface="Cambria Math"/>
                            </a:rPr>
                            <m:t>𝑅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ko-K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𝑑𝑝</m:t>
                              </m:r>
                            </m:num>
                            <m:den>
                              <m:r>
                                <a:rPr lang="en-US" altLang="ko-KR" b="0" i="1" smtClean="0">
                                  <a:latin typeface="Cambria Math"/>
                                  <a:ea typeface="Cambria Math"/>
                                </a:rPr>
                                <m:t>𝑑𝑟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255" y="1700808"/>
                <a:ext cx="2665665" cy="720325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081235" y="1492372"/>
            <a:ext cx="3832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n-lt"/>
              </a:rPr>
              <a:t>[2] Presented by C. Kessel</a:t>
            </a:r>
            <a:r>
              <a:rPr lang="en-US" altLang="ko-KR" sz="1200" dirty="0">
                <a:latin typeface="+mn-lt"/>
              </a:rPr>
              <a:t> </a:t>
            </a:r>
            <a:r>
              <a:rPr lang="en-US" altLang="ko-KR" sz="1200" dirty="0" smtClean="0">
                <a:latin typeface="+mn-lt"/>
              </a:rPr>
              <a:t>in ITPA-SSO (2005)</a:t>
            </a:r>
            <a:endParaRPr lang="ko-KR" altLang="en-US" sz="12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1235" y="1268760"/>
            <a:ext cx="3259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n-lt"/>
              </a:rPr>
              <a:t>[1] </a:t>
            </a:r>
            <a:r>
              <a:rPr lang="en-US" altLang="ko-KR" sz="1200" i="1" dirty="0" smtClean="0">
                <a:latin typeface="+mn-lt"/>
              </a:rPr>
              <a:t>H.R Wilson et al.</a:t>
            </a:r>
            <a:r>
              <a:rPr lang="en-US" altLang="ko-KR" sz="1200" dirty="0" smtClean="0">
                <a:latin typeface="+mn-lt"/>
              </a:rPr>
              <a:t>, NF </a:t>
            </a:r>
            <a:r>
              <a:rPr lang="en-US" altLang="ko-KR" sz="1200" b="1" dirty="0" smtClean="0">
                <a:latin typeface="+mn-lt"/>
              </a:rPr>
              <a:t>40 </a:t>
            </a:r>
            <a:r>
              <a:rPr lang="en-US" altLang="ko-KR" sz="1200" dirty="0" smtClean="0">
                <a:latin typeface="+mn-lt"/>
              </a:rPr>
              <a:t>713 (2000)</a:t>
            </a:r>
            <a:endParaRPr lang="ko-KR" altLang="en-US" sz="1200" dirty="0">
              <a:latin typeface="+mn-lt"/>
            </a:endParaRPr>
          </a:p>
        </p:txBody>
      </p:sp>
      <p:grpSp>
        <p:nvGrpSpPr>
          <p:cNvPr id="6" name="그룹 26"/>
          <p:cNvGrpSpPr/>
          <p:nvPr/>
        </p:nvGrpSpPr>
        <p:grpSpPr>
          <a:xfrm>
            <a:off x="1186255" y="2393729"/>
            <a:ext cx="3507919" cy="531215"/>
            <a:chOff x="1186255" y="2393729"/>
            <a:chExt cx="3507919" cy="531215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186255" y="2519961"/>
                  <a:ext cx="3320268" cy="404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ko-KR" altLang="en-US" i="1"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i="1" smtClean="0">
                            <a:latin typeface="Cambria Math"/>
                            <a:ea typeface="Cambria Math"/>
                          </a:rPr>
                          <m:t>≡</m:t>
                        </m:r>
                        <m:r>
                          <a:rPr lang="en-US" altLang="ko-KR" b="0" i="0" smtClean="0">
                            <a:latin typeface="Cambria Math"/>
                            <a:ea typeface="Cambria Math"/>
                          </a:rPr>
                          <m:t>0.4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/>
                            <a:ea typeface="Cambria Math"/>
                          </a:rPr>
                          <m:t>s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/>
                                <a:ea typeface="Cambria Math"/>
                              </a:rPr>
                              <m:t>1+</m:t>
                            </m:r>
                            <m:sSubSup>
                              <m:sSubSupPr>
                                <m:ctrlPr>
                                  <a:rPr lang="en-US" altLang="ko-KR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ko-KR" altLang="en-US" b="0" i="1" smtClean="0">
                                    <a:latin typeface="Cambria Math"/>
                                    <a:ea typeface="Cambria Math"/>
                                  </a:rPr>
                                  <m:t>𝜅</m:t>
                                </m:r>
                                <m:r>
                                  <a:rPr lang="en-US" altLang="ko-KR" b="0" i="1" baseline="-25000" smtClean="0">
                                    <a:latin typeface="Cambria Math"/>
                                    <a:ea typeface="Cambria Math"/>
                                  </a:rPr>
                                  <m:t>95</m:t>
                                </m:r>
                              </m:e>
                              <m:sub/>
                              <m:sup>
                                <m:r>
                                  <a:rPr lang="en-US" altLang="ko-KR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/>
                                    <a:ea typeface="Cambria Math"/>
                                  </a:rPr>
                                  <m:t>1+5</m:t>
                                </m:r>
                                <m:sSubSup>
                                  <m:sSubSupPr>
                                    <m:ctrlPr>
                                      <a:rPr lang="en-US" altLang="ko-KR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ko-KR" altLang="en-US" b="0" i="1" smtClean="0"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  <m:r>
                                      <a:rPr lang="en-US" altLang="ko-KR" b="0" i="1" baseline="-25000" smtClean="0">
                                        <a:latin typeface="Cambria Math"/>
                                        <a:ea typeface="Cambria Math"/>
                                      </a:rPr>
                                      <m:t>95</m:t>
                                    </m:r>
                                  </m:e>
                                  <m:sub/>
                                  <m:sup>
                                    <m:r>
                                      <a:rPr lang="en-US" altLang="ko-KR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</m:oMath>
                    </m:oMathPara>
                  </a14:m>
                  <a:endParaRPr lang="ko-KR" altLang="en-US" baseline="30000" dirty="0"/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6255" y="2519961"/>
                  <a:ext cx="3320268" cy="404983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직사각형 22"/>
            <p:cNvSpPr/>
            <p:nvPr/>
          </p:nvSpPr>
          <p:spPr>
            <a:xfrm>
              <a:off x="4280278" y="2393729"/>
              <a:ext cx="4138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b="1" dirty="0">
                  <a:latin typeface="+mj-lt"/>
                </a:rPr>
                <a:t>[1]</a:t>
              </a:r>
              <a:endParaRPr lang="ko-KR" altLang="en-US" sz="1000" b="1" dirty="0">
                <a:latin typeface="+mj-lt"/>
              </a:endParaRPr>
            </a:p>
          </p:txBody>
        </p:sp>
      </p:grpSp>
      <p:grpSp>
        <p:nvGrpSpPr>
          <p:cNvPr id="7" name="그룹 24"/>
          <p:cNvGrpSpPr/>
          <p:nvPr/>
        </p:nvGrpSpPr>
        <p:grpSpPr>
          <a:xfrm>
            <a:off x="4788024" y="2393729"/>
            <a:ext cx="2624348" cy="495564"/>
            <a:chOff x="4788024" y="2393729"/>
            <a:chExt cx="2624348" cy="495564"/>
          </a:xfrm>
        </p:grpSpPr>
        <mc:AlternateContent xmlns:mc="http://schemas.openxmlformats.org/markup-compatibility/2006">
          <mc:Choice xmlns=""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788024" y="2519961"/>
                  <a:ext cx="24064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ko-KR" altLang="en-US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en-US" altLang="ko-KR" i="1" baseline="-25000">
                          <a:latin typeface="Cambria Math"/>
                          <a:ea typeface="Cambria Math"/>
                        </a:rPr>
                        <m:t>95</m:t>
                      </m:r>
                      <m:r>
                        <a:rPr lang="en-US" altLang="ko-KR" b="0" i="1" smtClean="0">
                          <a:latin typeface="Cambria Math"/>
                          <a:ea typeface="Cambria Math"/>
                        </a:rPr>
                        <m:t>=1.75</m:t>
                      </m:r>
                    </m:oMath>
                  </a14:m>
                  <a:r>
                    <a:rPr lang="en-US" altLang="ko-KR" dirty="0" smtClean="0"/>
                    <a:t>, </a:t>
                  </a:r>
                  <a14:m>
                    <m:oMath xmlns:m="http://schemas.openxmlformats.org/officeDocument/2006/math">
                      <m:r>
                        <a:rPr lang="ko-KR" altLang="en-US" i="1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altLang="ko-KR" i="1" baseline="-25000">
                          <a:latin typeface="Cambria Math"/>
                          <a:ea typeface="Cambria Math"/>
                        </a:rPr>
                        <m:t>95</m:t>
                      </m:r>
                      <m:r>
                        <a:rPr lang="en-US" altLang="ko-KR" i="1">
                          <a:latin typeface="Cambria Math"/>
                          <a:ea typeface="Cambria Math"/>
                        </a:rPr>
                        <m:t>=0.50</m:t>
                      </m:r>
                    </m:oMath>
                  </a14:m>
                  <a:endParaRPr lang="ko-KR" altLang="en-US" baseline="30000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8024" y="2519961"/>
                  <a:ext cx="2406428" cy="369332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직사각형 25"/>
            <p:cNvSpPr/>
            <p:nvPr/>
          </p:nvSpPr>
          <p:spPr>
            <a:xfrm>
              <a:off x="6998476" y="2393729"/>
              <a:ext cx="4138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b="1" dirty="0" smtClean="0">
                  <a:latin typeface="+mj-lt"/>
                </a:rPr>
                <a:t>[2]</a:t>
              </a:r>
              <a:endParaRPr lang="ko-KR" altLang="en-US" sz="1000" b="1" dirty="0">
                <a:latin typeface="+mj-lt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4043"/>
            <a:ext cx="4225085" cy="285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076056" y="1715985"/>
            <a:ext cx="3454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n-lt"/>
              </a:rPr>
              <a:t>[3] </a:t>
            </a:r>
            <a:r>
              <a:rPr lang="en-US" altLang="ko-KR" sz="1200" i="1" dirty="0" smtClean="0">
                <a:latin typeface="+mn-lt"/>
              </a:rPr>
              <a:t>A. Loarte et al.</a:t>
            </a:r>
            <a:r>
              <a:rPr lang="en-US" altLang="ko-KR" sz="1200" dirty="0" smtClean="0">
                <a:latin typeface="+mn-lt"/>
              </a:rPr>
              <a:t>, PPCF </a:t>
            </a:r>
            <a:r>
              <a:rPr lang="en-US" altLang="ko-KR" sz="1200" b="1" dirty="0" smtClean="0">
                <a:latin typeface="+mn-lt"/>
              </a:rPr>
              <a:t>45</a:t>
            </a:r>
            <a:r>
              <a:rPr lang="en-US" altLang="ko-KR" sz="1200" dirty="0" smtClean="0">
                <a:latin typeface="+mn-lt"/>
              </a:rPr>
              <a:t> 1549 (2003)</a:t>
            </a:r>
            <a:endParaRPr lang="ko-KR" altLang="en-US" sz="1200" dirty="0">
              <a:latin typeface="+mn-lt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8457376" y="3389925"/>
            <a:ext cx="4138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00" b="1" dirty="0" smtClean="0">
                <a:latin typeface="+mn-lt"/>
              </a:rPr>
              <a:t>[3]</a:t>
            </a:r>
            <a:endParaRPr lang="ko-KR" altLang="en-US" sz="1000" b="1" dirty="0">
              <a:latin typeface="+mn-lt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107119" y="4256600"/>
            <a:ext cx="792000" cy="146724"/>
          </a:xfrm>
          <a:prstGeom prst="rect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430944" y="3212976"/>
            <a:ext cx="25362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b="1" i="1" dirty="0" smtClean="0">
                <a:latin typeface="+mn-lt"/>
              </a:rPr>
              <a:t>F</a:t>
            </a:r>
            <a:r>
              <a:rPr lang="el-GR" altLang="ko-KR" sz="1500" b="1" baseline="-25000" dirty="0" smtClean="0">
                <a:latin typeface="+mn-lt"/>
                <a:ea typeface="+mj-ea"/>
              </a:rPr>
              <a:t>χ</a:t>
            </a:r>
            <a:r>
              <a:rPr lang="en-US" altLang="ko-KR" sz="1500" b="1" baseline="-25000" dirty="0" smtClean="0">
                <a:latin typeface="+mn-lt"/>
              </a:rPr>
              <a:t>,ELM</a:t>
            </a:r>
            <a:r>
              <a:rPr lang="en-US" altLang="ko-KR" sz="1500" b="1" dirty="0" smtClean="0">
                <a:latin typeface="+mn-lt"/>
              </a:rPr>
              <a:t>(</a:t>
            </a:r>
            <a:r>
              <a:rPr lang="el-GR" altLang="ko-KR" sz="1500" b="1" dirty="0" smtClean="0">
                <a:latin typeface="+mn-lt"/>
                <a:ea typeface="+mj-ea"/>
              </a:rPr>
              <a:t>ρ</a:t>
            </a:r>
            <a:r>
              <a:rPr lang="en-US" altLang="ko-KR" sz="1500" b="1" dirty="0" smtClean="0">
                <a:latin typeface="+mn-lt"/>
              </a:rPr>
              <a:t>=0.925) ~ 200</a:t>
            </a:r>
            <a:endParaRPr lang="ko-KR" altLang="en-US" sz="1500" b="1" dirty="0">
              <a:latin typeface="+mn-lt"/>
            </a:endParaRPr>
          </a:p>
        </p:txBody>
      </p:sp>
      <p:cxnSp>
        <p:nvCxnSpPr>
          <p:cNvPr id="33" name="직선 화살표 연결선 32"/>
          <p:cNvCxnSpPr/>
          <p:nvPr/>
        </p:nvCxnSpPr>
        <p:spPr>
          <a:xfrm flipH="1" flipV="1">
            <a:off x="5797118" y="3565122"/>
            <a:ext cx="5921" cy="56151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H="1">
            <a:off x="4499992" y="3568823"/>
            <a:ext cx="462626" cy="43624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직사각형 46"/>
          <p:cNvSpPr/>
          <p:nvPr/>
        </p:nvSpPr>
        <p:spPr>
          <a:xfrm>
            <a:off x="4427984" y="3212976"/>
            <a:ext cx="2539232" cy="3488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7030A0"/>
                </a:solidFill>
                <a:latin typeface="+mn-lt"/>
              </a:rPr>
              <a:t> ELM criterion</a:t>
            </a:r>
            <a:endParaRPr lang="en-US" altLang="ko-KR" sz="20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Simulation Setup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67544" y="1296539"/>
            <a:ext cx="82809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2000" b="1" dirty="0" smtClean="0">
                <a:solidFill>
                  <a:srgbClr val="7030A0"/>
                </a:solidFill>
                <a:latin typeface="+mn-lt"/>
              </a:rPr>
              <a:t> The Modified Rutherford Equation (MRE) for NTMs</a:t>
            </a:r>
            <a:endParaRPr lang="en-US" altLang="ko-KR" sz="2000" b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23" name="Object 237"/>
          <p:cNvGraphicFramePr>
            <a:graphicFrameLocks noChangeAspect="1"/>
          </p:cNvGraphicFramePr>
          <p:nvPr/>
        </p:nvGraphicFramePr>
        <p:xfrm>
          <a:off x="467544" y="2875844"/>
          <a:ext cx="8200731" cy="985204"/>
        </p:xfrm>
        <a:graphic>
          <a:graphicData uri="http://schemas.openxmlformats.org/presentationml/2006/ole">
            <p:oleObj spid="_x0000_s206974" name="Equation" r:id="rId3" imgW="4187160" imgH="493560" progId="Equation.3">
              <p:embed/>
            </p:oleObj>
          </a:graphicData>
        </a:graphic>
      </p:graphicFrame>
      <p:graphicFrame>
        <p:nvGraphicFramePr>
          <p:cNvPr id="24" name="Object 13"/>
          <p:cNvGraphicFramePr>
            <a:graphicFrameLocks noChangeAspect="1"/>
          </p:cNvGraphicFramePr>
          <p:nvPr/>
        </p:nvGraphicFramePr>
        <p:xfrm>
          <a:off x="755576" y="1926686"/>
          <a:ext cx="4452717" cy="782234"/>
        </p:xfrm>
        <a:graphic>
          <a:graphicData uri="http://schemas.openxmlformats.org/presentationml/2006/ole">
            <p:oleObj spid="_x0000_s206975" name="Equation" r:id="rId4" imgW="2413440" imgH="420480" progId="Equation.3">
              <p:embed/>
            </p:oleObj>
          </a:graphicData>
        </a:graphic>
      </p:graphicFrame>
      <p:sp>
        <p:nvSpPr>
          <p:cNvPr id="6" name="타원 5"/>
          <p:cNvSpPr/>
          <p:nvPr/>
        </p:nvSpPr>
        <p:spPr>
          <a:xfrm>
            <a:off x="4530435" y="1974985"/>
            <a:ext cx="648072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6444208" y="2869524"/>
            <a:ext cx="2304256" cy="10385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920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46336" y="1196752"/>
            <a:ext cx="8697664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T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oroidal angular momentum transport equation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[1]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46336" y="2492896"/>
            <a:ext cx="455771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Toroidal Reynolds stress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[1]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46336" y="3961686"/>
            <a:ext cx="5133776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Turbulent </a:t>
            </a:r>
            <a:r>
              <a:rPr lang="en-US" altLang="ko-KR" sz="2000" b="1" dirty="0" err="1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Equipartition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pinch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[3]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6336" y="4726305"/>
            <a:ext cx="3621608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Residual stress</a:t>
            </a:r>
            <a:r>
              <a:rPr kumimoji="0"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[4,5]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331640" y="5733256"/>
            <a:ext cx="5616624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[3]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T.S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Hahm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PoP </a:t>
            </a:r>
            <a:r>
              <a:rPr kumimoji="0" lang="de-DE" altLang="ko-KR" sz="1400" b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14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072302 (2007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331640" y="5990569"/>
            <a:ext cx="5688632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[4]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Yoshida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PRL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100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105002 (2008)</a:t>
            </a:r>
          </a:p>
        </p:txBody>
      </p:sp>
      <p:pic>
        <p:nvPicPr>
          <p:cNvPr id="21" name="그림 20" descr="residu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9504" y="4680606"/>
            <a:ext cx="1952733" cy="492286"/>
          </a:xfrm>
          <a:prstGeom prst="rect">
            <a:avLst/>
          </a:prstGeom>
        </p:spPr>
      </p:pic>
      <p:pic>
        <p:nvPicPr>
          <p:cNvPr id="22" name="그림 21" descr="reynold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335232"/>
            <a:ext cx="2968507" cy="700982"/>
          </a:xfrm>
          <a:prstGeom prst="rect">
            <a:avLst/>
          </a:prstGeom>
        </p:spPr>
      </p:pic>
      <p:pic>
        <p:nvPicPr>
          <p:cNvPr id="23" name="그림 22" descr="te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49504" y="3761744"/>
            <a:ext cx="2157806" cy="768033"/>
          </a:xfrm>
          <a:prstGeom prst="rect">
            <a:avLst/>
          </a:prstGeom>
        </p:spPr>
      </p:pic>
      <p:pic>
        <p:nvPicPr>
          <p:cNvPr id="24" name="그림 23" descr="transport equ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9669" y="1683392"/>
            <a:ext cx="2578395" cy="731460"/>
          </a:xfrm>
          <a:prstGeom prst="rect">
            <a:avLst/>
          </a:prstGeom>
        </p:spPr>
      </p:pic>
      <p:pic>
        <p:nvPicPr>
          <p:cNvPr id="25" name="그림 24" descr="xph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9504" y="3185680"/>
            <a:ext cx="1066712" cy="408398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67544" y="3214137"/>
            <a:ext cx="4248472" cy="399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dirty="0">
                <a:solidFill>
                  <a:srgbClr val="7030A0"/>
                </a:solidFill>
                <a:latin typeface="+mn-lt"/>
                <a:ea typeface="맑은 고딕" pitchFamily="50" charset="-127"/>
              </a:rPr>
              <a:t> </a:t>
            </a:r>
            <a:r>
              <a:rPr lang="en-US" altLang="ko-KR" sz="2000" b="1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Momentum diffusivity</a:t>
            </a:r>
            <a:r>
              <a:rPr lang="en-US" altLang="ko-KR" sz="2000" b="1" baseline="30000" dirty="0" smtClean="0">
                <a:solidFill>
                  <a:srgbClr val="7030A0"/>
                </a:solidFill>
                <a:latin typeface="+mn-lt"/>
                <a:ea typeface="맑은 고딕" pitchFamily="50" charset="-127"/>
              </a:rPr>
              <a:t>[2]</a:t>
            </a:r>
            <a:endParaRPr kumimoji="0" lang="de-DE" altLang="ko-KR" sz="2000" b="1" baseline="30000" dirty="0">
              <a:solidFill>
                <a:srgbClr val="7030A0"/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331640" y="5229200"/>
            <a:ext cx="5616624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[1]</a:t>
            </a: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ea typeface="맑은 고딕" pitchFamily="50" charset="-127"/>
              </a:rPr>
              <a:t>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P.H. Diamond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NF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49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045002 </a:t>
            </a:r>
            <a:r>
              <a:rPr kumimoji="0" lang="de-DE" altLang="ko-KR" sz="1400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(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2009)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331640" y="5486513"/>
            <a:ext cx="5184576" cy="30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[2]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S.D. Scott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PRL </a:t>
            </a:r>
            <a:r>
              <a:rPr kumimoji="0" lang="de-DE" altLang="ko-KR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64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 531 (1990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331640" y="6234410"/>
            <a:ext cx="6624736" cy="32932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[5]</a:t>
            </a:r>
            <a:r>
              <a:rPr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맑은 고딕" pitchFamily="50" charset="-127"/>
              </a:rPr>
              <a:t>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M</a:t>
            </a:r>
            <a:r>
              <a:rPr kumimoji="0" lang="de-DE" altLang="ko-KR" sz="1400" i="1" dirty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. </a:t>
            </a:r>
            <a:r>
              <a:rPr kumimoji="0" lang="de-DE" altLang="ko-KR" sz="1400" i="1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Yoshida et al.</a:t>
            </a:r>
            <a:r>
              <a:rPr kumimoji="0" lang="de-DE" altLang="ko-KR" sz="14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맑은 고딕" pitchFamily="50" charset="-127"/>
              </a:rPr>
              <a:t>, 23rd IAEA-FEC, Dajeon Korea (Oct, 2010)</a:t>
            </a:r>
            <a:endParaRPr kumimoji="0" lang="de-DE" altLang="ko-KR" sz="1400" dirty="0">
              <a:solidFill>
                <a:schemeClr val="tx2">
                  <a:lumMod val="50000"/>
                </a:schemeClr>
              </a:solidFill>
              <a:latin typeface="+mn-lt"/>
              <a:ea typeface="맑은 고딕" pitchFamily="50" charset="-127"/>
            </a:endParaRPr>
          </a:p>
        </p:txBody>
      </p:sp>
      <p:sp>
        <p:nvSpPr>
          <p:cNvPr id="30" name="제목 1"/>
          <p:cNvSpPr txBox="1">
            <a:spLocks/>
          </p:cNvSpPr>
          <p:nvPr/>
        </p:nvSpPr>
        <p:spPr>
          <a:xfrm>
            <a:off x="433388" y="0"/>
            <a:ext cx="8229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Momentum Transport Equation</a:t>
            </a:r>
            <a:endParaRPr kumimoji="0" lang="ko-KR" altLang="en-US" sz="3600" b="1" i="0" u="none" strike="noStrike" kern="1200" cap="none" spc="-150" normalizeH="0" baseline="0" noProof="0" dirty="0" smtClean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5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모양">
  <a:themeElements>
    <a:clrScheme name="모양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모양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모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5TGp_report_light_s">
  <a:themeElements>
    <a:clrScheme name="235TGp_report_light_s 3">
      <a:dk1>
        <a:srgbClr val="30311D"/>
      </a:dk1>
      <a:lt1>
        <a:srgbClr val="FFFFFF"/>
      </a:lt1>
      <a:dk2>
        <a:srgbClr val="1A48A4"/>
      </a:dk2>
      <a:lt2>
        <a:srgbClr val="C0C0C0"/>
      </a:lt2>
      <a:accent1>
        <a:srgbClr val="488FD6"/>
      </a:accent1>
      <a:accent2>
        <a:srgbClr val="319ABB"/>
      </a:accent2>
      <a:accent3>
        <a:srgbClr val="FFFFFF"/>
      </a:accent3>
      <a:accent4>
        <a:srgbClr val="272817"/>
      </a:accent4>
      <a:accent5>
        <a:srgbClr val="B1C6E8"/>
      </a:accent5>
      <a:accent6>
        <a:srgbClr val="2B8BA9"/>
      </a:accent6>
      <a:hlink>
        <a:srgbClr val="557B97"/>
      </a:hlink>
      <a:folHlink>
        <a:srgbClr val="A1A18B"/>
      </a:folHlink>
    </a:clrScheme>
    <a:fontScheme name="235TGp_report_light_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35TGp_report_light_s 1">
        <a:dk1>
          <a:srgbClr val="30311D"/>
        </a:dk1>
        <a:lt1>
          <a:srgbClr val="FFFFFF"/>
        </a:lt1>
        <a:dk2>
          <a:srgbClr val="5B583B"/>
        </a:dk2>
        <a:lt2>
          <a:srgbClr val="DDDDDD"/>
        </a:lt2>
        <a:accent1>
          <a:srgbClr val="855BC3"/>
        </a:accent1>
        <a:accent2>
          <a:srgbClr val="5595C1"/>
        </a:accent2>
        <a:accent3>
          <a:srgbClr val="FFFFFF"/>
        </a:accent3>
        <a:accent4>
          <a:srgbClr val="272817"/>
        </a:accent4>
        <a:accent5>
          <a:srgbClr val="C2B5DE"/>
        </a:accent5>
        <a:accent6>
          <a:srgbClr val="4C87AF"/>
        </a:accent6>
        <a:hlink>
          <a:srgbClr val="557B97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5TGp_report_light_s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EB4B4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6D6D6"/>
        </a:accent5>
        <a:accent6>
          <a:srgbClr val="CF8711"/>
        </a:accent6>
        <a:hlink>
          <a:srgbClr val="6E9349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5TGp_report_light_s 3">
        <a:dk1>
          <a:srgbClr val="30311D"/>
        </a:dk1>
        <a:lt1>
          <a:srgbClr val="FFFFFF"/>
        </a:lt1>
        <a:dk2>
          <a:srgbClr val="1A48A4"/>
        </a:dk2>
        <a:lt2>
          <a:srgbClr val="C0C0C0"/>
        </a:lt2>
        <a:accent1>
          <a:srgbClr val="488FD6"/>
        </a:accent1>
        <a:accent2>
          <a:srgbClr val="319ABB"/>
        </a:accent2>
        <a:accent3>
          <a:srgbClr val="FFFFFF"/>
        </a:accent3>
        <a:accent4>
          <a:srgbClr val="272817"/>
        </a:accent4>
        <a:accent5>
          <a:srgbClr val="B1C6E8"/>
        </a:accent5>
        <a:accent6>
          <a:srgbClr val="2B8BA9"/>
        </a:accent6>
        <a:hlink>
          <a:srgbClr val="557B97"/>
        </a:hlink>
        <a:folHlink>
          <a:srgbClr val="A1A1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17651</TotalTime>
  <Words>2487</Words>
  <Application>Microsoft Office PowerPoint</Application>
  <PresentationFormat>화면 슬라이드 쇼(4:3)</PresentationFormat>
  <Paragraphs>546</Paragraphs>
  <Slides>54</Slides>
  <Notes>16</Notes>
  <HiddenSlides>0</HiddenSlides>
  <MMClips>0</MMClips>
  <ScaleCrop>false</ScaleCrop>
  <HeadingPairs>
    <vt:vector size="6" baseType="variant">
      <vt:variant>
        <vt:lpstr>테마</vt:lpstr>
      </vt:variant>
      <vt:variant>
        <vt:i4>2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54</vt:i4>
      </vt:variant>
    </vt:vector>
  </HeadingPairs>
  <TitlesOfParts>
    <vt:vector size="59" baseType="lpstr">
      <vt:lpstr>모양</vt:lpstr>
      <vt:lpstr>235TGp_report_light_s</vt:lpstr>
      <vt:lpstr>Equation</vt:lpstr>
      <vt:lpstr>Graph</vt:lpstr>
      <vt:lpstr>수식</vt:lpstr>
      <vt:lpstr>Integrated Simulation of  Hybrid Scenarios  in Preparation for  Feedback Control</vt:lpstr>
      <vt:lpstr>Contents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Contents</vt:lpstr>
      <vt:lpstr>슬라이드 52</vt:lpstr>
      <vt:lpstr>슬라이드 53</vt:lpstr>
      <vt:lpstr>슬라이드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윤정민</cp:lastModifiedBy>
  <cp:revision>963</cp:revision>
  <dcterms:created xsi:type="dcterms:W3CDTF">2008-04-21T07:24:26Z</dcterms:created>
  <dcterms:modified xsi:type="dcterms:W3CDTF">2011-10-20T03:28:32Z</dcterms:modified>
</cp:coreProperties>
</file>