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7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775450" cy="9906000"/>
  <p:defaultTextStyle>
    <a:defPPr>
      <a:defRPr lang="en-GB"/>
    </a:defPPr>
    <a:lvl1pPr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q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q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q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q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q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CC5F"/>
    <a:srgbClr val="00FFFF"/>
    <a:srgbClr val="009900"/>
    <a:srgbClr val="0000FF"/>
    <a:srgbClr val="CC3300"/>
    <a:srgbClr val="008000"/>
    <a:srgbClr val="663300"/>
    <a:srgbClr val="99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7" autoAdjust="0"/>
    <p:restoredTop sz="99007" autoAdjust="0"/>
  </p:normalViewPr>
  <p:slideViewPr>
    <p:cSldViewPr>
      <p:cViewPr varScale="1">
        <p:scale>
          <a:sx n="81" d="100"/>
          <a:sy n="81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244" y="-78"/>
      </p:cViewPr>
      <p:guideLst>
        <p:guide orient="horz" pos="3120"/>
        <p:guide pos="2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t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test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T.A. Casper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070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FCF3CC67-EC79-40C8-A3CA-95426F0BC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5928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t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test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887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b" anchorCtr="0" compatLnSpc="1">
            <a:prstTxWarp prst="textNoShape">
              <a:avLst/>
            </a:prstTxWarp>
          </a:bodyPr>
          <a:lstStyle>
            <a:lvl1pPr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T.A. Casper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10700"/>
            <a:ext cx="2936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14" tIns="47657" rIns="95314" bIns="47657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buFontTx/>
              <a:buNone/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CAD14F68-A6F3-4545-A49D-694DE51E32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992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85D6BB-02DA-40CC-88E0-7F03A1225923}" type="slidenum">
              <a:rPr lang="en-GB">
                <a:latin typeface="Arial" charset="0"/>
              </a:rPr>
              <a:pPr/>
              <a:t>1</a:t>
            </a:fld>
            <a:endParaRPr lang="en-GB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5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" charset="0"/>
              </a:rPr>
              <a:t>test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7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888" y="609600"/>
            <a:ext cx="2017712" cy="5494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609600"/>
            <a:ext cx="5900738" cy="5494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2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0010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3250" y="1196975"/>
            <a:ext cx="39243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196975"/>
            <a:ext cx="39243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9950" y="3725863"/>
            <a:ext cx="3924300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7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0010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3250" y="1196975"/>
            <a:ext cx="39243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196975"/>
            <a:ext cx="39243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76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001000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1196975"/>
            <a:ext cx="39243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196975"/>
            <a:ext cx="39243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3250" y="3725863"/>
            <a:ext cx="8001000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98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989138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989138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9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6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11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397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99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PowerPoint_Graphic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1188" y="260350"/>
            <a:ext cx="8001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3250" y="1196975"/>
            <a:ext cx="80010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3203575" y="6308725"/>
            <a:ext cx="52562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GB" sz="1200" dirty="0" smtClean="0">
                <a:solidFill>
                  <a:schemeClr val="accent2"/>
                </a:solidFill>
                <a:latin typeface="Times New Roman" pitchFamily="18" charset="0"/>
              </a:rPr>
              <a:t>T.A. Casper, ITPA IOS</a:t>
            </a:r>
            <a:r>
              <a:rPr lang="en-GB" sz="1200" baseline="0" dirty="0" smtClean="0">
                <a:solidFill>
                  <a:schemeClr val="accent2"/>
                </a:solidFill>
                <a:latin typeface="Times New Roman" pitchFamily="18" charset="0"/>
              </a:rPr>
              <a:t> Kyoto, Japan</a:t>
            </a:r>
            <a:endParaRPr lang="en-GB" sz="1200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8604250" y="6453188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2C108E3-5529-43C2-9C95-89C461C34F4E}" type="slidenum">
              <a:rPr lang="en-GB" sz="1000">
                <a:solidFill>
                  <a:schemeClr val="accent2"/>
                </a:solidFill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GB" sz="1000">
              <a:solidFill>
                <a:schemeClr val="accent2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611188" y="1125538"/>
            <a:ext cx="79930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323850" y="2275681"/>
            <a:ext cx="84963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/>
              <a:t>IOS-JA10: Scenario modeling for non-activation </a:t>
            </a:r>
            <a:r>
              <a:rPr lang="en-US" sz="2800" b="1" dirty="0" smtClean="0"/>
              <a:t>phase: a proposal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88925" y="4616450"/>
            <a:ext cx="8391525" cy="147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ITPA IOS meeting</a:t>
            </a:r>
            <a:endParaRPr lang="en-US" sz="2000" i="1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October 18 – 21, 2011</a:t>
            </a:r>
            <a:endParaRPr lang="en-US" sz="2000" i="1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Kyoto, Japan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381714" y="3248100"/>
            <a:ext cx="8207375" cy="13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None/>
            </a:pPr>
            <a:r>
              <a:rPr lang="en-US" sz="2000" u="sng" dirty="0"/>
              <a:t>T. A. </a:t>
            </a:r>
            <a:r>
              <a:rPr lang="en-US" sz="2000" u="sng" dirty="0" smtClean="0"/>
              <a:t>Casper</a:t>
            </a:r>
            <a:endParaRPr lang="en-US" sz="2000" dirty="0"/>
          </a:p>
          <a:p>
            <a:pPr algn="ctr">
              <a:buNone/>
            </a:pPr>
            <a:r>
              <a:rPr lang="fr-FR" sz="1600" i="1" dirty="0" smtClean="0"/>
              <a:t>ITER </a:t>
            </a:r>
            <a:r>
              <a:rPr lang="fr-FR" sz="1600" i="1" dirty="0" err="1"/>
              <a:t>Organization</a:t>
            </a:r>
            <a:r>
              <a:rPr lang="fr-FR" sz="1600" i="1" dirty="0"/>
              <a:t>, Route de </a:t>
            </a:r>
            <a:r>
              <a:rPr lang="fr-FR" sz="1600" i="1" dirty="0" err="1"/>
              <a:t>Vinon</a:t>
            </a:r>
            <a:r>
              <a:rPr lang="fr-FR" sz="1600" i="1" dirty="0"/>
              <a:t>  sur Verdon, 13115 St Paul Lez Durance, </a:t>
            </a:r>
            <a:r>
              <a:rPr lang="fr-FR" sz="1600" i="1" dirty="0" smtClean="0"/>
              <a:t>France</a:t>
            </a:r>
            <a:endParaRPr lang="en-GB" sz="1600" dirty="0"/>
          </a:p>
        </p:txBody>
      </p:sp>
      <p:pic>
        <p:nvPicPr>
          <p:cNvPr id="2053" name="Picture 6" descr="PowerPoint_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8" r="71672" b="18803"/>
          <a:stretch>
            <a:fillRect/>
          </a:stretch>
        </p:blipFill>
        <p:spPr bwMode="auto">
          <a:xfrm>
            <a:off x="304800" y="612775"/>
            <a:ext cx="8456613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ISO-JA10: Scenario modeling for non-activation phase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906963"/>
          </a:xfrm>
        </p:spPr>
        <p:txBody>
          <a:bodyPr/>
          <a:lstStyle/>
          <a:p>
            <a:r>
              <a:rPr lang="en-US" dirty="0" smtClean="0"/>
              <a:t>New task: define direction and seek volunteers</a:t>
            </a:r>
          </a:p>
          <a:p>
            <a:r>
              <a:rPr lang="en-US" dirty="0" smtClean="0"/>
              <a:t>Change the name: Scenario modeling for low- and non-activation early operation of ITER</a:t>
            </a:r>
          </a:p>
          <a:p>
            <a:pPr lvl="1"/>
            <a:r>
              <a:rPr lang="en-US" dirty="0" smtClean="0"/>
              <a:t>Need to include DD operation should this be more attractive than H or He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edicated to the “early” period of operation … defined as the first real operation with systems and diagnostics capable of L- and H-mode discharges</a:t>
            </a:r>
          </a:p>
          <a:p>
            <a:r>
              <a:rPr lang="en-US" dirty="0" smtClean="0"/>
              <a:t>Objectives: Define a credible set of ITER scenarios</a:t>
            </a:r>
          </a:p>
          <a:p>
            <a:pPr lvl="1"/>
            <a:r>
              <a:rPr lang="en-US" dirty="0" smtClean="0"/>
              <a:t>Demonstrate capability of achieving </a:t>
            </a:r>
            <a:r>
              <a:rPr lang="en-US" dirty="0" err="1" smtClean="0"/>
              <a:t>ELMing</a:t>
            </a:r>
            <a:r>
              <a:rPr lang="en-US" dirty="0" smtClean="0"/>
              <a:t> H-mode operation in H, D, and/or He suitable for ELM-mitigation studies </a:t>
            </a:r>
          </a:p>
          <a:p>
            <a:pPr lvl="1"/>
            <a:r>
              <a:rPr lang="en-US" dirty="0" smtClean="0"/>
              <a:t>Determine adequacy of heating and current drive systems for scenarios needed to qualify ITER systems for DT operation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err="1" smtClean="0"/>
              <a:t>equilibria</a:t>
            </a:r>
            <a:r>
              <a:rPr lang="en-US" dirty="0" smtClean="0"/>
              <a:t> and profile data for source modeling and evaluation</a:t>
            </a:r>
          </a:p>
          <a:p>
            <a:pPr lvl="1"/>
            <a:r>
              <a:rPr lang="en-US" dirty="0" smtClean="0"/>
              <a:t>Benchmark simulated scenarios with experimental data</a:t>
            </a:r>
          </a:p>
          <a:p>
            <a:r>
              <a:rPr lang="en-US" dirty="0" smtClean="0"/>
              <a:t>Plans for 2011-2012: </a:t>
            </a:r>
          </a:p>
          <a:p>
            <a:pPr lvl="1"/>
            <a:r>
              <a:rPr lang="en-US" dirty="0" smtClean="0"/>
              <a:t>Specify characteristics of the scenarios, e.g. plasma species and heating systems </a:t>
            </a:r>
          </a:p>
          <a:p>
            <a:pPr lvl="1"/>
            <a:r>
              <a:rPr lang="en-US" dirty="0" smtClean="0"/>
              <a:t>Develop a preliminary set of scenarios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6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simulations completed in 2010 with DD study recently done in 2011 … the “show something category”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31074"/>
            <a:ext cx="4032448" cy="30581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208912" cy="4906963"/>
          </a:xfrm>
        </p:spPr>
        <p:txBody>
          <a:bodyPr/>
          <a:lstStyle/>
          <a:p>
            <a:r>
              <a:rPr lang="en-US" dirty="0" smtClean="0"/>
              <a:t>H-scenario </a:t>
            </a:r>
            <a:r>
              <a:rPr lang="en-US" dirty="0"/>
              <a:t>presented as part of the EU task yesterday – </a:t>
            </a:r>
            <a:r>
              <a:rPr lang="en-US" dirty="0" smtClean="0"/>
              <a:t>my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volunteers</a:t>
            </a:r>
          </a:p>
          <a:p>
            <a:r>
              <a:rPr lang="en-US" dirty="0" smtClean="0"/>
              <a:t>Series of CORSICA simulations in H and D were completed in 2009/10 mostly to get a first estimate of discharge duration that might be possible</a:t>
            </a:r>
          </a:p>
          <a:p>
            <a:pPr lvl="1"/>
            <a:r>
              <a:rPr lang="en-US" dirty="0" smtClean="0"/>
              <a:t>H-plasmas using the same prescription and shapes as the baseline inductive DT operation</a:t>
            </a:r>
          </a:p>
          <a:p>
            <a:pPr lvl="1"/>
            <a:r>
              <a:rPr lang="en-US" dirty="0" smtClean="0"/>
              <a:t>Simulated </a:t>
            </a:r>
            <a:r>
              <a:rPr lang="en-US" dirty="0" err="1" smtClean="0"/>
              <a:t>Ohmic</a:t>
            </a:r>
            <a:r>
              <a:rPr lang="en-US" dirty="0" smtClean="0"/>
              <a:t>, L-mode and H-mode</a:t>
            </a:r>
          </a:p>
          <a:p>
            <a:pPr lvl="1"/>
            <a:r>
              <a:rPr lang="en-US" dirty="0" smtClean="0"/>
              <a:t>Used only analytic sources  - change to</a:t>
            </a:r>
          </a:p>
          <a:p>
            <a:pPr marL="457200" lvl="1" indent="0">
              <a:buNone/>
            </a:pPr>
            <a:r>
              <a:rPr lang="en-US" dirty="0" smtClean="0"/>
              <a:t>     Source models</a:t>
            </a:r>
          </a:p>
          <a:p>
            <a:pPr lvl="1"/>
            <a:r>
              <a:rPr lang="en-US" dirty="0" smtClean="0"/>
              <a:t>Must be updated for changes to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ITER walls and coils </a:t>
            </a:r>
          </a:p>
          <a:p>
            <a:pPr lvl="1"/>
            <a:r>
              <a:rPr lang="en-US" dirty="0" err="1" smtClean="0"/>
              <a:t>Divertor</a:t>
            </a:r>
            <a:r>
              <a:rPr lang="en-US" dirty="0" smtClean="0"/>
              <a:t>/wall awareness</a:t>
            </a:r>
            <a:endParaRPr lang="en-GB" dirty="0" smtClean="0"/>
          </a:p>
          <a:p>
            <a:r>
              <a:rPr lang="en-US" dirty="0" smtClean="0"/>
              <a:t>DD scenario development (presented )</a:t>
            </a:r>
          </a:p>
          <a:p>
            <a:pPr lvl="1"/>
            <a:r>
              <a:rPr lang="en-US" dirty="0" smtClean="0"/>
              <a:t>Provided estimate of tritium inventory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resulting from DD fusion reactions</a:t>
            </a:r>
          </a:p>
          <a:p>
            <a:pPr lvl="1"/>
            <a:r>
              <a:rPr lang="en-US" dirty="0" smtClean="0"/>
              <a:t>A first attempt at a credible scenario with electron only heating</a:t>
            </a:r>
          </a:p>
          <a:p>
            <a:pPr lvl="1"/>
            <a:r>
              <a:rPr lang="en-US" dirty="0" smtClean="0"/>
              <a:t>Demonstrated simulated control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024" y="5538718"/>
            <a:ext cx="4189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Casper, T.A. </a:t>
            </a:r>
            <a:r>
              <a:rPr lang="en-US" sz="1600" i="1" dirty="0" smtClean="0"/>
              <a:t>et al</a:t>
            </a:r>
            <a:r>
              <a:rPr lang="en-US" sz="1600" dirty="0" smtClean="0"/>
              <a:t>, </a:t>
            </a:r>
            <a:r>
              <a:rPr lang="en-US" sz="1600" dirty="0" err="1" smtClean="0"/>
              <a:t>Nucl</a:t>
            </a:r>
            <a:r>
              <a:rPr lang="en-US" sz="1600" dirty="0" smtClean="0"/>
              <a:t>. </a:t>
            </a:r>
            <a:r>
              <a:rPr lang="en-US" sz="1600" dirty="0" err="1" smtClean="0"/>
              <a:t>Fus</a:t>
            </a:r>
            <a:r>
              <a:rPr lang="en-US" sz="1600" dirty="0" smtClean="0"/>
              <a:t>. </a:t>
            </a:r>
            <a:r>
              <a:rPr lang="en-US" sz="1600" b="1" dirty="0" smtClean="0"/>
              <a:t>51</a:t>
            </a:r>
            <a:r>
              <a:rPr lang="en-US" sz="1600" dirty="0" smtClean="0"/>
              <a:t> 2011 (accepted)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945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“Show some results” category: Hydrogen H-mode scenario – hits CS1,2 limit at 200s without the added </a:t>
            </a:r>
            <a:r>
              <a:rPr lang="en-US" dirty="0" err="1" smtClean="0"/>
              <a:t>Palpha</a:t>
            </a:r>
            <a:r>
              <a:rPr lang="en-US" dirty="0" smtClean="0"/>
              <a:t> heating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36" y="1306563"/>
            <a:ext cx="3372348" cy="4797375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68760"/>
            <a:ext cx="2889860" cy="4782109"/>
          </a:xfrm>
        </p:spPr>
      </p:pic>
    </p:spTree>
    <p:extLst>
      <p:ext uri="{BB962C8B-B14F-4D97-AF65-F5344CB8AC3E}">
        <p14:creationId xmlns:p14="http://schemas.microsoft.com/office/powerpoint/2010/main" val="24897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05160"/>
            <a:ext cx="8001000" cy="863600"/>
          </a:xfrm>
        </p:spPr>
        <p:txBody>
          <a:bodyPr/>
          <a:lstStyle/>
          <a:p>
            <a:r>
              <a:rPr lang="en-US" dirty="0" smtClean="0"/>
              <a:t>DD L- and H-mode scenarios were also run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0" y="1474365"/>
            <a:ext cx="4040758" cy="4906963"/>
          </a:xfrm>
        </p:spPr>
        <p:txBody>
          <a:bodyPr/>
          <a:lstStyle/>
          <a:p>
            <a:r>
              <a:rPr lang="en-US" dirty="0" smtClean="0"/>
              <a:t>DD H-mode is not significantly different than the H H-mode … very small amount of produced alpha heating</a:t>
            </a:r>
          </a:p>
          <a:p>
            <a:r>
              <a:rPr lang="en-US" dirty="0" smtClean="0"/>
              <a:t>L-mode (picture) without early heating</a:t>
            </a:r>
          </a:p>
          <a:p>
            <a:pPr lvl="1"/>
            <a:r>
              <a:rPr lang="en-US" dirty="0" smtClean="0"/>
              <a:t>CS1 limit at end of current ramp</a:t>
            </a:r>
          </a:p>
          <a:p>
            <a:pPr lvl="1"/>
            <a:r>
              <a:rPr lang="en-US" dirty="0" smtClean="0"/>
              <a:t>Forces hit limit a little later, 120s</a:t>
            </a:r>
          </a:p>
          <a:p>
            <a:pPr lvl="1"/>
            <a:r>
              <a:rPr lang="en-US" dirty="0" smtClean="0"/>
              <a:t>Need to optimize L-mode ramp up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4241755" cy="376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need to define </a:t>
            </a:r>
            <a:r>
              <a:rPr lang="en-US" smtClean="0"/>
              <a:t>credible set early </a:t>
            </a:r>
            <a:r>
              <a:rPr lang="en-US" dirty="0" smtClean="0"/>
              <a:t>operations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H, He, DD? All of the above?…. Develop scenarios to help decide</a:t>
            </a:r>
          </a:p>
          <a:p>
            <a:r>
              <a:rPr lang="en-US" dirty="0" smtClean="0"/>
              <a:t>Credible L- and H-mode scenarios at 15MA that satisfy all constraints</a:t>
            </a:r>
          </a:p>
          <a:p>
            <a:r>
              <a:rPr lang="en-US" dirty="0" smtClean="0"/>
              <a:t>Will have ECH, may have NBI (looking better now), what about ICH?</a:t>
            </a:r>
          </a:p>
          <a:p>
            <a:r>
              <a:rPr lang="en-US" dirty="0"/>
              <a:t>If we want ICH, need to make the case within the ITER </a:t>
            </a:r>
            <a:r>
              <a:rPr lang="en-US" dirty="0" smtClean="0"/>
              <a:t>design and cost constraints…coupling?</a:t>
            </a:r>
          </a:p>
          <a:p>
            <a:r>
              <a:rPr lang="en-US" dirty="0" smtClean="0"/>
              <a:t>Set of “experiments” (e.g. scenarios) given the systems we expect to have … IO needs to help define this</a:t>
            </a:r>
          </a:p>
          <a:p>
            <a:endParaRPr lang="en-US" dirty="0"/>
          </a:p>
          <a:p>
            <a:r>
              <a:rPr lang="en-US" dirty="0" smtClean="0"/>
              <a:t>What we really need</a:t>
            </a:r>
          </a:p>
          <a:p>
            <a:pPr lvl="1"/>
            <a:r>
              <a:rPr lang="en-US" dirty="0" smtClean="0"/>
              <a:t>Volunteers accepted to help define this and do the simulations.</a:t>
            </a:r>
          </a:p>
          <a:p>
            <a:pPr lvl="1"/>
            <a:r>
              <a:rPr lang="en-US" dirty="0" smtClean="0"/>
              <a:t>Experiments to benchmark simulations … maybe already have the data for </a:t>
            </a:r>
            <a:r>
              <a:rPr lang="en-US" smtClean="0"/>
              <a:t>ITER shape.</a:t>
            </a:r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9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PPTemplate (2)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26024</TotalTime>
  <Words>545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ITER_PPTemplate (2)</vt:lpstr>
      <vt:lpstr>PowerPoint Presentation</vt:lpstr>
      <vt:lpstr>ISO-JA10: Scenario modeling for non-activation phase</vt:lpstr>
      <vt:lpstr>Preliminary simulations completed in 2010 with DD study recently done in 2011 … the “show something category”</vt:lpstr>
      <vt:lpstr>“Show some results” category: Hydrogen H-mode scenario – hits CS1,2 limit at 200s without the added Palpha heating</vt:lpstr>
      <vt:lpstr>DD L- and H-mode scenarios were also run</vt:lpstr>
      <vt:lpstr>Summary: need to define credible set early operations scenarios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activation scenario</dc:title>
  <dc:creator>T.A. Casper</dc:creator>
  <cp:lastModifiedBy>caspert</cp:lastModifiedBy>
  <cp:revision>426</cp:revision>
  <cp:lastPrinted>2011-10-13T12:44:22Z</cp:lastPrinted>
  <dcterms:created xsi:type="dcterms:W3CDTF">2008-09-02T15:06:07Z</dcterms:created>
  <dcterms:modified xsi:type="dcterms:W3CDTF">2011-10-20T01:14:34Z</dcterms:modified>
</cp:coreProperties>
</file>